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336" r:id="rId2"/>
    <p:sldId id="338" r:id="rId3"/>
    <p:sldId id="306" r:id="rId4"/>
    <p:sldId id="335" r:id="rId5"/>
    <p:sldId id="309" r:id="rId6"/>
    <p:sldId id="340" r:id="rId7"/>
    <p:sldId id="334" r:id="rId8"/>
    <p:sldId id="319" r:id="rId9"/>
    <p:sldId id="288" r:id="rId10"/>
    <p:sldId id="311" r:id="rId11"/>
    <p:sldId id="312" r:id="rId12"/>
    <p:sldId id="273" r:id="rId13"/>
    <p:sldId id="260" r:id="rId14"/>
    <p:sldId id="261" r:id="rId15"/>
    <p:sldId id="262" r:id="rId16"/>
    <p:sldId id="272" r:id="rId17"/>
    <p:sldId id="263" r:id="rId18"/>
    <p:sldId id="269" r:id="rId19"/>
    <p:sldId id="320" r:id="rId20"/>
    <p:sldId id="322" r:id="rId21"/>
    <p:sldId id="337" r:id="rId22"/>
    <p:sldId id="323" r:id="rId23"/>
    <p:sldId id="325" r:id="rId24"/>
    <p:sldId id="328" r:id="rId25"/>
    <p:sldId id="326" r:id="rId26"/>
    <p:sldId id="318" r:id="rId27"/>
    <p:sldId id="327" r:id="rId28"/>
    <p:sldId id="324" r:id="rId29"/>
    <p:sldId id="277" r:id="rId30"/>
    <p:sldId id="265" r:id="rId31"/>
    <p:sldId id="266" r:id="rId32"/>
    <p:sldId id="267" r:id="rId33"/>
    <p:sldId id="268" r:id="rId34"/>
    <p:sldId id="278" r:id="rId35"/>
    <p:sldId id="333" r:id="rId36"/>
    <p:sldId id="329" r:id="rId37"/>
    <p:sldId id="330" r:id="rId38"/>
    <p:sldId id="331" r:id="rId39"/>
    <p:sldId id="332" r:id="rId40"/>
    <p:sldId id="346" r:id="rId41"/>
    <p:sldId id="341" r:id="rId42"/>
    <p:sldId id="342" r:id="rId43"/>
    <p:sldId id="343" r:id="rId44"/>
    <p:sldId id="344" r:id="rId45"/>
    <p:sldId id="345" r:id="rId46"/>
    <p:sldId id="33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851"/>
  </p:normalViewPr>
  <p:slideViewPr>
    <p:cSldViewPr snapToGrid="0" snapToObjects="1">
      <p:cViewPr varScale="1">
        <p:scale>
          <a:sx n="77" d="100"/>
          <a:sy n="77" d="100"/>
        </p:scale>
        <p:origin x="43"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5C7-4461-87DB-18C2E81DF43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C7-4461-87DB-18C2E81DF43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C7-4461-87DB-18C2E81DF43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C6C-4AF8-8BD8-D4DBE4E53A9C}"/>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6C-4AF8-8BD8-D4DBE4E53A9C}"/>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6C-4AF8-8BD8-D4DBE4E53A9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E1A-41D1-98F2-ADDC9D325528}"/>
              </c:ext>
            </c:extLst>
          </c:dPt>
          <c:dLbls>
            <c:dLbl>
              <c:idx val="0"/>
              <c:layout>
                <c:manualLayout>
                  <c:x val="-0.19879751142218299"/>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1A-41D1-98F2-ADDC9D325528}"/>
                </c:ext>
              </c:extLst>
            </c:dLbl>
            <c:dLbl>
              <c:idx val="1"/>
              <c:layout>
                <c:manualLayout>
                  <c:x val="0.14419850296490699"/>
                  <c:y val="0.21096560298383801"/>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1A-41D1-98F2-ADDC9D32552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029-44CD-9713-D819BC426C1A}"/>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29-44CD-9713-D819BC426C1A}"/>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29-44CD-9713-D819BC426C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061-4805-AACE-AA77A10EA9D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061-4805-AACE-AA77A10EA9D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061-4805-AACE-AA77A10EA9DE}"/>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53-4E61-A546-05D12B3B2ED7}"/>
                </c:ext>
              </c:extLst>
            </c:dLbl>
            <c:dLbl>
              <c:idx val="1"/>
              <c:layout>
                <c:manualLayout>
                  <c:x val="5.7778263828132503E-2"/>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53-4E61-A546-05D12B3B2ED7}"/>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DC0-4A82-8B10-3BE47A7E837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C0-4A82-8B10-3BE47A7E837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C0-4A82-8B10-3BE47A7E837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D98-452D-BD34-9D6B5051FF77}"/>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98-452D-BD34-9D6B5051FF77}"/>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98-452D-BD34-9D6B5051FF77}"/>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82C0-4A1D-8AB3-79AE2FC9411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C0-4A1D-8AB3-79AE2FC9411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C0-4A1D-8AB3-79AE2FC94110}"/>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BD8FC18-07C8-4136-85B7-20C643E472BC}" type="slidenum">
              <a:rPr lang="en-US" smtClean="0"/>
              <a:t>6</a:t>
            </a:fld>
            <a:endParaRPr lang="en-US"/>
          </a:p>
        </p:txBody>
      </p:sp>
    </p:spTree>
    <p:extLst>
      <p:ext uri="{BB962C8B-B14F-4D97-AF65-F5344CB8AC3E}">
        <p14:creationId xmlns:p14="http://schemas.microsoft.com/office/powerpoint/2010/main" val="1976654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5097B6B-FF96-F443-AED4-FFB28983C4F8}" type="slidenum">
              <a:rPr lang="en-US" smtClean="0"/>
              <a:t>41</a:t>
            </a:fld>
            <a:endParaRPr lang="en-US"/>
          </a:p>
        </p:txBody>
      </p:sp>
    </p:spTree>
    <p:extLst>
      <p:ext uri="{BB962C8B-B14F-4D97-AF65-F5344CB8AC3E}">
        <p14:creationId xmlns:p14="http://schemas.microsoft.com/office/powerpoint/2010/main" val="751897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42</a:t>
            </a:fld>
            <a:endParaRPr lang="en-US"/>
          </a:p>
        </p:txBody>
      </p:sp>
    </p:spTree>
    <p:extLst>
      <p:ext uri="{BB962C8B-B14F-4D97-AF65-F5344CB8AC3E}">
        <p14:creationId xmlns:p14="http://schemas.microsoft.com/office/powerpoint/2010/main" val="281720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202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99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772474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4/7/2017 8:36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4/7/2017 8:36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4/7/2017 8:36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4/7/2017</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‹Nº›</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738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9992979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091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 id="2147483806" r:id="rId18"/>
    <p:sldLayoutId id="2147483807" r:id="rId19"/>
    <p:sldLayoutId id="214748380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8.emf"/><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image" Target="../media/image4.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2.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2.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2.x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Layout" Target="../slideLayouts/slideLayout1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13.xml"/><Relationship Id="rId16" Type="http://schemas.openxmlformats.org/officeDocument/2006/relationships/image" Target="../media/image73.emf"/><Relationship Id="rId1" Type="http://schemas.openxmlformats.org/officeDocument/2006/relationships/slideLayout" Target="../slideLayouts/slideLayout8.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5" Type="http://schemas.openxmlformats.org/officeDocument/2006/relationships/image" Target="../media/image72.emf"/><Relationship Id="rId10" Type="http://schemas.openxmlformats.org/officeDocument/2006/relationships/image" Target="../media/image67.emf"/><Relationship Id="rId4" Type="http://schemas.openxmlformats.org/officeDocument/2006/relationships/image" Target="../media/image61.emf"/><Relationship Id="rId9" Type="http://schemas.openxmlformats.org/officeDocument/2006/relationships/image" Target="../media/image66.emf"/><Relationship Id="rId14" Type="http://schemas.openxmlformats.org/officeDocument/2006/relationships/image" Target="../media/image71.emf"/></Relationships>
</file>

<file path=ppt/slides/_rels/slide44.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emf"/><Relationship Id="rId3" Type="http://schemas.openxmlformats.org/officeDocument/2006/relationships/image" Target="../media/image68.emf"/><Relationship Id="rId7" Type="http://schemas.openxmlformats.org/officeDocument/2006/relationships/image" Target="../media/image60.emf"/><Relationship Id="rId12" Type="http://schemas.openxmlformats.org/officeDocument/2006/relationships/image" Target="../media/image65.emf"/><Relationship Id="rId2" Type="http://schemas.openxmlformats.org/officeDocument/2006/relationships/notesSlide" Target="../notesSlides/notesSlide14.xml"/><Relationship Id="rId16" Type="http://schemas.openxmlformats.org/officeDocument/2006/relationships/image" Target="../media/image73.emf"/><Relationship Id="rId1" Type="http://schemas.openxmlformats.org/officeDocument/2006/relationships/slideLayout" Target="../slideLayouts/slideLayout8.xml"/><Relationship Id="rId6" Type="http://schemas.openxmlformats.org/officeDocument/2006/relationships/image" Target="../media/image71.emf"/><Relationship Id="rId11" Type="http://schemas.openxmlformats.org/officeDocument/2006/relationships/image" Target="../media/image64.emf"/><Relationship Id="rId5" Type="http://schemas.openxmlformats.org/officeDocument/2006/relationships/image" Target="../media/image70.emf"/><Relationship Id="rId15" Type="http://schemas.openxmlformats.org/officeDocument/2006/relationships/image" Target="../media/image72.emf"/><Relationship Id="rId10" Type="http://schemas.openxmlformats.org/officeDocument/2006/relationships/image" Target="../media/image63.emf"/><Relationship Id="rId4" Type="http://schemas.openxmlformats.org/officeDocument/2006/relationships/image" Target="../media/image69.emf"/><Relationship Id="rId9" Type="http://schemas.openxmlformats.org/officeDocument/2006/relationships/image" Target="../media/image62.emf"/><Relationship Id="rId14" Type="http://schemas.openxmlformats.org/officeDocument/2006/relationships/image" Target="../media/image6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www.businessinsider.com/bii-mobile-insights-android-and-ios-growing-at-10x-the-pc-business-of-the-80s-2012-8-2"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tiff"/><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El </a:t>
            </a:r>
            <a:r>
              <a:rPr lang="en-US" dirty="0" err="1"/>
              <a:t>enfoque</a:t>
            </a:r>
            <a:r>
              <a:rPr lang="en-US" dirty="0"/>
              <a:t> Silo</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966766"/>
          </a:xfrm>
          <a:prstGeom prst="rect">
            <a:avLst/>
          </a:prstGeom>
          <a:noFill/>
        </p:spPr>
        <p:txBody>
          <a:bodyPr wrap="square" lIns="179286" tIns="143428" rIns="179286" bIns="143428" rtlCol="0">
            <a:spAutoFit/>
          </a:bodyPr>
          <a:lstStyle/>
          <a:p>
            <a:pPr algn="ctr" defTabSz="914114"/>
            <a:r>
              <a:rPr lang="en-US" sz="2200" kern="0" dirty="0"/>
              <a:t>No hay </a:t>
            </a:r>
            <a:r>
              <a:rPr lang="en-US" sz="2200" kern="0" dirty="0" err="1"/>
              <a:t>código</a:t>
            </a:r>
            <a:r>
              <a:rPr lang="en-US" sz="2200" kern="0" dirty="0"/>
              <a:t> </a:t>
            </a:r>
            <a:r>
              <a:rPr lang="en-US" sz="2200" kern="0" dirty="0" err="1"/>
              <a:t>compartido</a:t>
            </a:r>
            <a:r>
              <a:rPr lang="en-US" sz="2200" kern="0" dirty="0"/>
              <a:t> • </a:t>
            </a:r>
            <a:r>
              <a:rPr lang="en-US" sz="2200" kern="0" dirty="0" err="1"/>
              <a:t>Diferentes</a:t>
            </a:r>
            <a:r>
              <a:rPr lang="en-US" sz="2200" kern="0" dirty="0"/>
              <a:t> </a:t>
            </a:r>
            <a:r>
              <a:rPr lang="en-US" sz="2200" kern="0" dirty="0" err="1"/>
              <a:t>lenguajes</a:t>
            </a:r>
            <a:r>
              <a:rPr lang="en-US" sz="2200" kern="0" dirty="0"/>
              <a:t> &amp; </a:t>
            </a:r>
            <a:r>
              <a:rPr lang="en-US" sz="2200" kern="0" dirty="0" err="1"/>
              <a:t>entornos</a:t>
            </a:r>
            <a:r>
              <a:rPr lang="en-US" sz="2200" kern="0" dirty="0"/>
              <a:t> de </a:t>
            </a:r>
            <a:r>
              <a:rPr lang="en-US" sz="2200" kern="0" dirty="0" err="1"/>
              <a:t>desarrollo</a:t>
            </a:r>
            <a:r>
              <a:rPr lang="en-US" sz="2200" kern="0" dirty="0"/>
              <a:t> • </a:t>
            </a:r>
            <a:r>
              <a:rPr lang="en-US" sz="2200" kern="0" dirty="0" err="1"/>
              <a:t>Múltiples</a:t>
            </a:r>
            <a:r>
              <a:rPr lang="en-US" sz="2200" kern="0" dirty="0"/>
              <a:t> </a:t>
            </a:r>
            <a:r>
              <a:rPr lang="en-US" sz="2200" kern="0" dirty="0" err="1"/>
              <a:t>equipos</a:t>
            </a:r>
            <a:endParaRPr lang="en-US" sz="2200" kern="0" dirty="0"/>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Escribe </a:t>
            </a:r>
            <a:r>
              <a:rPr lang="en-US" dirty="0" err="1"/>
              <a:t>una</a:t>
            </a:r>
            <a:r>
              <a:rPr lang="en-US" dirty="0"/>
              <a:t> </a:t>
            </a:r>
            <a:r>
              <a:rPr lang="en-US" dirty="0" err="1"/>
              <a:t>vez</a:t>
            </a:r>
            <a:r>
              <a:rPr lang="en-US" dirty="0"/>
              <a:t>, </a:t>
            </a:r>
            <a:r>
              <a:rPr lang="en-US" dirty="0" err="1"/>
              <a:t>corre</a:t>
            </a:r>
            <a:r>
              <a:rPr lang="en-US" dirty="0"/>
              <a:t> </a:t>
            </a:r>
            <a:r>
              <a:rPr lang="en-US" dirty="0" err="1"/>
              <a:t>en</a:t>
            </a:r>
            <a:r>
              <a:rPr lang="en-US" dirty="0"/>
              <a:t> </a:t>
            </a:r>
            <a:r>
              <a:rPr lang="en-US" dirty="0" err="1"/>
              <a:t>todo</a:t>
            </a:r>
            <a:endParaRPr lang="en-US" dirty="0"/>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err="1"/>
              <a:t>Acceso</a:t>
            </a:r>
            <a:r>
              <a:rPr lang="en-US" sz="2200" kern="0" dirty="0"/>
              <a:t> </a:t>
            </a:r>
            <a:r>
              <a:rPr lang="en-US" sz="2200" kern="0" dirty="0" err="1"/>
              <a:t>limitado</a:t>
            </a:r>
            <a:r>
              <a:rPr lang="en-US" sz="2200" kern="0" dirty="0"/>
              <a:t> a APIs • </a:t>
            </a:r>
            <a:r>
              <a:rPr lang="en-US" sz="2200" kern="0" dirty="0" err="1"/>
              <a:t>Rendimiento</a:t>
            </a:r>
            <a:r>
              <a:rPr lang="en-US" sz="2200" kern="0" dirty="0"/>
              <a:t> inferior •  </a:t>
            </a:r>
            <a:r>
              <a:rPr lang="en-US" sz="2200" kern="0" dirty="0" err="1"/>
              <a:t>Experiencia</a:t>
            </a:r>
            <a:r>
              <a:rPr lang="en-US" sz="2200" kern="0" dirty="0"/>
              <a:t> de </a:t>
            </a:r>
            <a:r>
              <a:rPr lang="en-US" sz="2200" kern="0" dirty="0" err="1"/>
              <a:t>usuario</a:t>
            </a:r>
            <a:r>
              <a:rPr lang="en-US" sz="2200" kern="0" dirty="0"/>
              <a:t> </a:t>
            </a:r>
            <a:r>
              <a:rPr lang="en-US" sz="2200" kern="0" dirty="0" err="1"/>
              <a:t>pobre</a:t>
            </a:r>
            <a:endParaRPr lang="en-US" sz="2200" kern="0" dirty="0"/>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8643" y="5640852"/>
            <a:ext cx="11354714" cy="59743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000" dirty="0">
                <a:solidFill>
                  <a:srgbClr val="70ACBB"/>
                </a:solidFill>
              </a:rPr>
              <a:t>Base de </a:t>
            </a:r>
            <a:r>
              <a:rPr lang="en-US" sz="2000" dirty="0" err="1">
                <a:solidFill>
                  <a:srgbClr val="70ACBB"/>
                </a:solidFill>
              </a:rPr>
              <a:t>código</a:t>
            </a:r>
            <a:r>
              <a:rPr lang="en-US" sz="2000" dirty="0">
                <a:solidFill>
                  <a:srgbClr val="70ACBB"/>
                </a:solidFill>
              </a:rPr>
              <a:t> C# </a:t>
            </a:r>
            <a:r>
              <a:rPr lang="en-US" sz="2000" dirty="0" err="1">
                <a:solidFill>
                  <a:srgbClr val="70ACBB"/>
                </a:solidFill>
              </a:rPr>
              <a:t>compartido</a:t>
            </a:r>
            <a:r>
              <a:rPr lang="en-US" sz="2000" dirty="0">
                <a:solidFill>
                  <a:srgbClr val="70ACBB"/>
                </a:solidFill>
              </a:rPr>
              <a:t>  </a:t>
            </a:r>
            <a:r>
              <a:rPr lang="en-US" sz="2000" dirty="0">
                <a:solidFill>
                  <a:srgbClr val="6FBD23"/>
                </a:solidFill>
              </a:rPr>
              <a:t>•</a:t>
            </a:r>
            <a:r>
              <a:rPr lang="en-US" sz="2000" dirty="0">
                <a:solidFill>
                  <a:srgbClr val="16ACEE"/>
                </a:solidFill>
              </a:rPr>
              <a:t>  </a:t>
            </a:r>
            <a:r>
              <a:rPr lang="en-US" sz="2000" dirty="0">
                <a:solidFill>
                  <a:srgbClr val="70ACBB"/>
                </a:solidFill>
              </a:rPr>
              <a:t>100% de </a:t>
            </a:r>
            <a:r>
              <a:rPr lang="en-US" sz="2000" dirty="0" err="1">
                <a:solidFill>
                  <a:srgbClr val="70ACBB"/>
                </a:solidFill>
              </a:rPr>
              <a:t>acceso</a:t>
            </a:r>
            <a:r>
              <a:rPr lang="en-US" sz="2000" dirty="0">
                <a:solidFill>
                  <a:srgbClr val="70ACBB"/>
                </a:solidFill>
              </a:rPr>
              <a:t> a APIs </a:t>
            </a:r>
            <a:r>
              <a:rPr lang="en-US" sz="2000" dirty="0" err="1">
                <a:solidFill>
                  <a:srgbClr val="70ACBB"/>
                </a:solidFill>
              </a:rPr>
              <a:t>nativas</a:t>
            </a:r>
            <a:r>
              <a:rPr lang="en-US" sz="2000" dirty="0">
                <a:solidFill>
                  <a:srgbClr val="6FBD23"/>
                </a:solidFill>
              </a:rPr>
              <a:t>•</a:t>
            </a:r>
            <a:r>
              <a:rPr lang="en-US" sz="2000" dirty="0">
                <a:solidFill>
                  <a:srgbClr val="16ACEE"/>
                </a:solidFill>
              </a:rPr>
              <a:t>  </a:t>
            </a:r>
            <a:r>
              <a:rPr lang="en-US" sz="2000" dirty="0">
                <a:solidFill>
                  <a:srgbClr val="70ACBB"/>
                </a:solidFill>
              </a:rPr>
              <a:t>Alto </a:t>
            </a:r>
            <a:r>
              <a:rPr lang="en-US" sz="2000" dirty="0" err="1">
                <a:solidFill>
                  <a:srgbClr val="70ACBB"/>
                </a:solidFill>
              </a:rPr>
              <a:t>rendimiento</a:t>
            </a:r>
            <a:endParaRPr lang="en-US" sz="2000" dirty="0">
              <a:solidFill>
                <a:srgbClr val="70ACBB"/>
              </a:solidFill>
            </a:endParaRP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t>
            </a:r>
            <a:r>
              <a:rPr lang="en-US" dirty="0" err="1"/>
              <a:t>convergencia</a:t>
            </a:r>
            <a:r>
              <a:rPr lang="en-US" dirty="0"/>
              <a:t> APIs</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 </a:t>
            </a:r>
            <a:r>
              <a:rPr lang="en-US" dirty="0" err="1"/>
              <a:t>convergencia</a:t>
            </a:r>
            <a:r>
              <a:rPr lang="en-US" dirty="0"/>
              <a:t> APIs</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Rendimiento</a:t>
            </a:r>
            <a:r>
              <a:rPr lang="en-US" dirty="0"/>
              <a:t> </a:t>
            </a:r>
            <a:r>
              <a:rPr lang="en-US" dirty="0" err="1"/>
              <a:t>nativo</a:t>
            </a:r>
            <a:endParaRPr lang="en-US" dirty="0"/>
          </a:p>
        </p:txBody>
      </p:sp>
      <p:sp>
        <p:nvSpPr>
          <p:cNvPr id="3" name="Text Placeholder 2"/>
          <p:cNvSpPr>
            <a:spLocks noGrp="1"/>
          </p:cNvSpPr>
          <p:nvPr>
            <p:ph type="body" sz="quarter" idx="10"/>
          </p:nvPr>
        </p:nvSpPr>
        <p:spPr>
          <a:xfrm>
            <a:off x="642750" y="4577480"/>
            <a:ext cx="5378548" cy="1746697"/>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hace</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uso</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Ahead Of Time (AOT) para </a:t>
            </a:r>
            <a:r>
              <a:rPr lang="en-US" sz="2353" dirty="0" err="1">
                <a:solidFill>
                  <a:schemeClr val="tx1"/>
                </a:solidFill>
                <a:latin typeface="+mj-lt"/>
                <a:cs typeface="Segoe UI" panose="020B0502040204020203" pitchFamily="34" charset="0"/>
              </a:rPr>
              <a:t>crear</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binario</a:t>
            </a:r>
            <a:r>
              <a:rPr lang="en-US" sz="2353" dirty="0">
                <a:solidFill>
                  <a:schemeClr val="tx1"/>
                </a:solidFill>
                <a:latin typeface="+mj-lt"/>
                <a:cs typeface="Segoe UI" panose="020B0502040204020203" pitchFamily="34" charset="0"/>
              </a:rPr>
              <a:t> ARM binary para las Apple App Store.</a:t>
            </a:r>
          </a:p>
        </p:txBody>
      </p:sp>
      <p:sp>
        <p:nvSpPr>
          <p:cNvPr id="4" name="Text Placeholder 3"/>
          <p:cNvSpPr>
            <a:spLocks noGrp="1"/>
          </p:cNvSpPr>
          <p:nvPr>
            <p:ph type="body" sz="quarter" idx="11"/>
          </p:nvPr>
        </p:nvSpPr>
        <p:spPr>
          <a:xfrm>
            <a:off x="6245405" y="4577480"/>
            <a:ext cx="5378548" cy="137960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toma</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ventaja</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Just In Time (JIT) </a:t>
            </a:r>
            <a:r>
              <a:rPr lang="en-US" sz="2353" dirty="0" err="1">
                <a:solidFill>
                  <a:schemeClr val="tx1"/>
                </a:solidFill>
                <a:latin typeface="+mj-lt"/>
                <a:cs typeface="Segoe UI" panose="020B0502040204020203" pitchFamily="34" charset="0"/>
              </a:rPr>
              <a:t>en</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dispositivos</a:t>
            </a:r>
            <a:r>
              <a:rPr lang="en-US" sz="2353" dirty="0">
                <a:solidFill>
                  <a:schemeClr val="tx1"/>
                </a:solidFill>
                <a:latin typeface="+mj-lt"/>
                <a:cs typeface="Segoe UI" panose="020B0502040204020203" pitchFamily="34" charset="0"/>
              </a:rPr>
              <a:t> Android.</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err="1"/>
              <a:t>Cualquier</a:t>
            </a:r>
            <a:r>
              <a:rPr lang="en-US" sz="3529" dirty="0"/>
              <a:t> </a:t>
            </a:r>
            <a:r>
              <a:rPr lang="en-US" sz="3529" dirty="0" err="1"/>
              <a:t>cosa</a:t>
            </a:r>
            <a:r>
              <a:rPr lang="en-US" sz="3529" dirty="0"/>
              <a:t> que </a:t>
            </a:r>
            <a:r>
              <a:rPr lang="en-US" sz="3529" dirty="0" err="1"/>
              <a:t>puedas</a:t>
            </a:r>
            <a:r>
              <a:rPr lang="en-US" sz="3529" dirty="0"/>
              <a:t> </a:t>
            </a:r>
            <a:r>
              <a:rPr lang="en-US" sz="3529" dirty="0" err="1"/>
              <a:t>hacer</a:t>
            </a:r>
            <a:r>
              <a:rPr lang="en-US" sz="3529" dirty="0"/>
              <a:t> con Objective-C, Swift, o Java</a:t>
            </a:r>
            <a:br>
              <a:rPr lang="en-US" sz="3529" dirty="0"/>
            </a:br>
            <a:r>
              <a:rPr lang="en-US" sz="3529" dirty="0"/>
              <a:t>se </a:t>
            </a:r>
            <a:r>
              <a:rPr lang="en-US" sz="3529" dirty="0" err="1"/>
              <a:t>puede</a:t>
            </a:r>
            <a:r>
              <a:rPr lang="en-US" sz="3529" dirty="0"/>
              <a:t> </a:t>
            </a:r>
            <a:r>
              <a:rPr lang="en-US" sz="3529" dirty="0" err="1"/>
              <a:t>hacer</a:t>
            </a:r>
            <a:r>
              <a:rPr lang="en-US" sz="3529" dirty="0"/>
              <a:t> </a:t>
            </a:r>
            <a:r>
              <a:rPr lang="en-US" sz="3529" dirty="0">
                <a:latin typeface="+mn-lt"/>
              </a:rPr>
              <a:t>con C# y Visual Studio con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err="1">
                <a:solidFill>
                  <a:srgbClr val="2DB1DD"/>
                </a:solidFill>
              </a:rPr>
              <a:t>Siempre</a:t>
            </a:r>
            <a:r>
              <a:rPr lang="en-US" sz="5882" dirty="0">
                <a:solidFill>
                  <a:srgbClr val="2DB1DD"/>
                </a:solidFill>
              </a:rPr>
              <a:t> al día</a:t>
            </a:r>
            <a:endParaRPr lang="en-US" sz="5882" dirty="0"/>
          </a:p>
        </p:txBody>
      </p:sp>
      <p:sp>
        <p:nvSpPr>
          <p:cNvPr id="14" name="Text Placeholder 7"/>
          <p:cNvSpPr>
            <a:spLocks noGrp="1"/>
          </p:cNvSpPr>
          <p:nvPr>
            <p:ph type="body" sz="quarter" idx="10"/>
          </p:nvPr>
        </p:nvSpPr>
        <p:spPr>
          <a:xfrm>
            <a:off x="7814148" y="3990044"/>
            <a:ext cx="2768646" cy="2601610"/>
          </a:xfrm>
        </p:spPr>
        <p:txBody>
          <a:bodyPr/>
          <a:lstStyle/>
          <a:p>
            <a:pPr marL="0" indent="0">
              <a:lnSpc>
                <a:spcPct val="70000"/>
              </a:lnSpc>
              <a:buNone/>
            </a:pPr>
            <a:r>
              <a:rPr lang="en-US" sz="2745" dirty="0">
                <a:latin typeface="+mn-lt"/>
              </a:rPr>
              <a:t>Soporte complete para:</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Y </a:t>
            </a:r>
            <a:r>
              <a:rPr lang="en-US" sz="1961" dirty="0" err="1">
                <a:latin typeface="+mn-lt"/>
              </a:rPr>
              <a:t>más</a:t>
            </a:r>
            <a:endParaRPr lang="en-US" sz="1961" dirty="0">
              <a:latin typeface="+mn-lt"/>
            </a:endParaRPr>
          </a:p>
        </p:txBody>
      </p:sp>
      <p:sp>
        <p:nvSpPr>
          <p:cNvPr id="7" name="Text Placeholder 7"/>
          <p:cNvSpPr>
            <a:spLocks noGrp="1"/>
          </p:cNvSpPr>
          <p:nvPr>
            <p:ph type="body" sz="quarter" idx="11"/>
          </p:nvPr>
        </p:nvSpPr>
        <p:spPr>
          <a:xfrm>
            <a:off x="7814148" y="1080844"/>
            <a:ext cx="3216858" cy="2966710"/>
          </a:xfrm>
        </p:spPr>
        <p:txBody>
          <a:bodyPr/>
          <a:lstStyle/>
          <a:p>
            <a:pPr marL="0" indent="0">
              <a:lnSpc>
                <a:spcPct val="70000"/>
              </a:lnSpc>
              <a:buNone/>
            </a:pPr>
            <a:r>
              <a:rPr lang="en-US" sz="2745" dirty="0">
                <a:latin typeface="+mn-lt"/>
              </a:rPr>
              <a:t>Soporte el </a:t>
            </a:r>
            <a:r>
              <a:rPr lang="en-US" sz="2745" dirty="0" err="1">
                <a:latin typeface="+mn-lt"/>
              </a:rPr>
              <a:t>mismo</a:t>
            </a:r>
            <a:r>
              <a:rPr lang="en-US" sz="2745" dirty="0">
                <a:latin typeface="+mn-lt"/>
              </a:rPr>
              <a:t> día :</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Experiencia</a:t>
            </a:r>
            <a:r>
              <a:rPr lang="en-US" dirty="0"/>
              <a:t> de Desarrollo</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Software Developer Plain Concepts</a:t>
            </a:r>
          </a:p>
        </p:txBody>
      </p:sp>
      <p:sp>
        <p:nvSpPr>
          <p:cNvPr id="3" name="Title 2"/>
          <p:cNvSpPr>
            <a:spLocks noGrp="1"/>
          </p:cNvSpPr>
          <p:nvPr>
            <p:ph type="title"/>
          </p:nvPr>
        </p:nvSpPr>
        <p:spPr/>
        <p:txBody>
          <a:bodyPr/>
          <a:lstStyle/>
          <a:p>
            <a:r>
              <a:rPr lang="es-ES" dirty="0"/>
              <a:t>Javier Suárez Ruiz</a:t>
            </a:r>
          </a:p>
        </p:txBody>
      </p:sp>
      <p:pic>
        <p:nvPicPr>
          <p:cNvPr id="5" name="Picture Placeholder 4"/>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586" b="3586"/>
          <a:stretch>
            <a:fillRect/>
          </a:stretch>
        </p:blipFill>
        <p:spPr/>
      </p:pic>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3"/>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4"/>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1026" name="Picture 2" descr="https://pbs.twimg.com/profile_images/601320625378983936/7t63gk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5003" y="4101319"/>
            <a:ext cx="746893" cy="746893"/>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se </a:t>
            </a:r>
            <a:r>
              <a:rPr lang="en-US" dirty="0" err="1"/>
              <a:t>incluye</a:t>
            </a:r>
            <a:r>
              <a:rPr lang="en-US" dirty="0"/>
              <a:t> con</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err="1">
                <a:gradFill>
                  <a:gsLst>
                    <a:gs pos="2917">
                      <a:schemeClr val="tx1"/>
                    </a:gs>
                    <a:gs pos="30000">
                      <a:schemeClr val="tx1"/>
                    </a:gs>
                  </a:gsLst>
                  <a:lin ang="5400000" scaled="0"/>
                </a:gradFill>
                <a:latin typeface="+mj-lt"/>
              </a:rPr>
              <a:t>Incluso</a:t>
            </a:r>
            <a:r>
              <a:rPr lang="en-US" sz="3600" dirty="0">
                <a:gradFill>
                  <a:gsLst>
                    <a:gs pos="2917">
                      <a:schemeClr val="tx1"/>
                    </a:gs>
                    <a:gs pos="30000">
                      <a:schemeClr val="tx1"/>
                    </a:gs>
                  </a:gsLst>
                  <a:lin ang="5400000" scaled="0"/>
                </a:gradFill>
                <a:latin typeface="+mj-lt"/>
              </a:rPr>
              <a:t> </a:t>
            </a:r>
            <a:r>
              <a:rPr lang="en-US" sz="3600" dirty="0" err="1">
                <a:gradFill>
                  <a:gsLst>
                    <a:gs pos="2917">
                      <a:schemeClr val="tx1"/>
                    </a:gs>
                    <a:gs pos="30000">
                      <a:schemeClr val="tx1"/>
                    </a:gs>
                  </a:gsLst>
                  <a:lin ang="5400000" scaled="0"/>
                </a:gradFill>
                <a:latin typeface="+mj-lt"/>
              </a:rPr>
              <a:t>en</a:t>
            </a:r>
            <a:r>
              <a:rPr lang="en-US" sz="3600" dirty="0">
                <a:gradFill>
                  <a:gsLst>
                    <a:gs pos="2917">
                      <a:schemeClr val="tx1"/>
                    </a:gs>
                    <a:gs pos="30000">
                      <a:schemeClr val="tx1"/>
                    </a:gs>
                  </a:gsLst>
                  <a:lin ang="5400000" scaled="0"/>
                </a:gradFill>
                <a:latin typeface="+mj-lt"/>
              </a:rPr>
              <a:t> la </a:t>
            </a:r>
            <a:r>
              <a:rPr lang="en-US" sz="3600" dirty="0" err="1">
                <a:gradFill>
                  <a:gsLst>
                    <a:gs pos="2917">
                      <a:schemeClr val="tx1"/>
                    </a:gs>
                    <a:gs pos="30000">
                      <a:schemeClr val="tx1"/>
                    </a:gs>
                  </a:gsLst>
                  <a:lin ang="5400000" scaled="0"/>
                </a:gradFill>
                <a:latin typeface="+mj-lt"/>
              </a:rPr>
              <a:t>edición</a:t>
            </a:r>
            <a:r>
              <a:rPr lang="en-US" sz="3600" dirty="0">
                <a:gradFill>
                  <a:gsLst>
                    <a:gs pos="2917">
                      <a:schemeClr val="tx1"/>
                    </a:gs>
                    <a:gs pos="30000">
                      <a:schemeClr val="tx1"/>
                    </a:gs>
                  </a:gsLst>
                  <a:lin ang="5400000" scaled="0"/>
                </a:gradFill>
                <a:latin typeface="+mj-lt"/>
              </a:rPr>
              <a:t> Community!</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640333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err="1"/>
              <a:t>Integración</a:t>
            </a:r>
            <a:r>
              <a:rPr lang="en-US" dirty="0"/>
              <a:t> con Visual Studio</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a:t>
            </a:r>
            <a:r>
              <a:rPr lang="en-US" dirty="0" err="1"/>
              <a:t>diseñador</a:t>
            </a:r>
            <a:r>
              <a:rPr lang="en-US" dirty="0"/>
              <a:t> Android</a:t>
            </a:r>
          </a:p>
        </p:txBody>
      </p:sp>
      <p:sp>
        <p:nvSpPr>
          <p:cNvPr id="3" name="TextBox 2"/>
          <p:cNvSpPr txBox="1"/>
          <p:nvPr/>
        </p:nvSpPr>
        <p:spPr>
          <a:xfrm>
            <a:off x="350758" y="1358891"/>
            <a:ext cx="4143749" cy="4893647"/>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crear</a:t>
            </a:r>
            <a:r>
              <a:rPr lang="en-US" sz="2400" dirty="0">
                <a:cs typeface="Helvetica" panose="020B0604020202020204" pitchFamily="34" charset="0"/>
              </a:rPr>
              <a:t> la UI con drag &amp; drop</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probar</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diferentes</a:t>
            </a:r>
            <a:r>
              <a:rPr lang="en-US" sz="2400" dirty="0">
                <a:cs typeface="Helvetica" panose="020B0604020202020204" pitchFamily="34" charset="0"/>
              </a:rPr>
              <a:t> Tamaños de </a:t>
            </a:r>
            <a:r>
              <a:rPr lang="en-US" sz="2400" dirty="0" err="1">
                <a:cs typeface="Helvetica" panose="020B0604020202020204" pitchFamily="34" charset="0"/>
              </a:rPr>
              <a:t>pantalla</a:t>
            </a:r>
            <a:r>
              <a:rPr lang="en-US" sz="2400" dirty="0">
                <a:cs typeface="Helvetica" panose="020B0604020202020204" pitchFamily="34" charset="0"/>
              </a:rPr>
              <a:t>, </a:t>
            </a:r>
            <a:r>
              <a:rPr lang="en-US" sz="2400" dirty="0" err="1">
                <a:cs typeface="Helvetica" panose="020B0604020202020204" pitchFamily="34" charset="0"/>
              </a:rPr>
              <a:t>resoluciones</a:t>
            </a:r>
            <a:r>
              <a:rPr lang="en-US" sz="2400" dirty="0">
                <a:cs typeface="Helvetica" panose="020B0604020202020204" pitchFamily="34" charset="0"/>
              </a:rPr>
              <a:t> y </a:t>
            </a:r>
            <a:r>
              <a:rPr lang="en-US" sz="2400" dirty="0" err="1">
                <a:cs typeface="Helvetica" panose="020B0604020202020204" pitchFamily="34" charset="0"/>
              </a:rPr>
              <a:t>versiones</a:t>
            </a:r>
            <a:r>
              <a:rPr lang="en-US" sz="2400" dirty="0">
                <a:cs typeface="Helvetica" panose="020B0604020202020204" pitchFamily="34" charset="0"/>
              </a:rPr>
              <a:t> de Android</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se </a:t>
            </a:r>
            <a:r>
              <a:rPr lang="en-US" sz="2400" dirty="0" err="1">
                <a:cs typeface="Helvetica" panose="020B0604020202020204" pitchFamily="34" charset="0"/>
              </a:rPr>
              <a:t>guarda</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archivos</a:t>
            </a:r>
            <a:r>
              <a:rPr lang="en-US" sz="2400" dirty="0">
                <a:cs typeface="Helvetica" panose="020B0604020202020204" pitchFamily="34" charset="0"/>
              </a:rPr>
              <a:t> in Android XML </a:t>
            </a:r>
            <a:r>
              <a:rPr lang="en-US" sz="2400" dirty="0" err="1">
                <a:cs typeface="Helvetica" panose="020B0604020202020204" pitchFamily="34" charset="0"/>
              </a:rPr>
              <a:t>estándard</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Emuladores</a:t>
            </a:r>
            <a:r>
              <a:rPr lang="en-US" dirty="0"/>
              <a:t> Android Hyper-V para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Soporte Multi-Touch</a:t>
            </a:r>
          </a:p>
          <a:p>
            <a:pPr marL="342900" indent="-342900">
              <a:buFont typeface="Arial" charset="0"/>
              <a:buChar char="•"/>
            </a:pPr>
            <a:r>
              <a:rPr lang="en-US" sz="4000" dirty="0" err="1">
                <a:solidFill>
                  <a:srgbClr val="404040"/>
                </a:solidFill>
                <a:latin typeface="+mj-lt"/>
                <a:ea typeface="Segoe UI" charset="0"/>
                <a:cs typeface="Segoe UI" charset="0"/>
              </a:rPr>
              <a:t>Muy</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rápido</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Rotar</a:t>
            </a:r>
            <a:r>
              <a:rPr lang="en-US" sz="4000" dirty="0">
                <a:solidFill>
                  <a:srgbClr val="404040"/>
                </a:solidFill>
                <a:latin typeface="+mj-lt"/>
                <a:ea typeface="Segoe UI" charset="0"/>
                <a:cs typeface="Segoe UI" charset="0"/>
              </a:rPr>
              <a:t>, screenshots, similar </a:t>
            </a:r>
            <a:r>
              <a:rPr lang="en-US" sz="4000" dirty="0" err="1">
                <a:solidFill>
                  <a:srgbClr val="404040"/>
                </a:solidFill>
                <a:latin typeface="+mj-lt"/>
                <a:ea typeface="Segoe UI" charset="0"/>
                <a:cs typeface="Segoe UI" charset="0"/>
              </a:rPr>
              <a:t>localización</a:t>
            </a:r>
            <a:r>
              <a:rPr lang="en-US" sz="4000" dirty="0">
                <a:solidFill>
                  <a:srgbClr val="404040"/>
                </a:solidFill>
                <a:latin typeface="+mj-lt"/>
                <a:ea typeface="Segoe UI" charset="0"/>
                <a:cs typeface="Segoe UI" charset="0"/>
              </a:rPr>
              <a:t>, y </a:t>
            </a:r>
            <a:r>
              <a:rPr lang="en-US" sz="4000" dirty="0" err="1">
                <a:solidFill>
                  <a:srgbClr val="404040"/>
                </a:solidFill>
                <a:latin typeface="+mj-lt"/>
                <a:ea typeface="Segoe UI" charset="0"/>
                <a:cs typeface="Segoe UI" charset="0"/>
              </a:rPr>
              <a:t>más</a:t>
            </a:r>
            <a:r>
              <a:rPr lang="en-US" sz="4000" dirty="0">
                <a:solidFill>
                  <a:srgbClr val="404040"/>
                </a:solidFill>
                <a:latin typeface="+mj-lt"/>
                <a:ea typeface="Segoe UI" charset="0"/>
                <a:cs typeface="Segoe UI" charset="0"/>
              </a:rPr>
              <a:t>!</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a:t>
            </a:r>
            <a:r>
              <a:rPr lang="en-US" dirty="0" err="1"/>
              <a:t>diseñador</a:t>
            </a:r>
            <a:r>
              <a:rPr lang="en-US" dirty="0"/>
              <a:t> Xamarin para iOS</a:t>
            </a:r>
          </a:p>
        </p:txBody>
      </p:sp>
      <p:sp>
        <p:nvSpPr>
          <p:cNvPr id="3" name="TextBox 2"/>
          <p:cNvSpPr txBox="1"/>
          <p:nvPr/>
        </p:nvSpPr>
        <p:spPr>
          <a:xfrm>
            <a:off x="7352510" y="1189176"/>
            <a:ext cx="4572569" cy="5262979"/>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Compotamiento</a:t>
            </a:r>
            <a:r>
              <a:rPr lang="en-US" sz="2400" dirty="0">
                <a:cs typeface="Helvetica" panose="020B0604020202020204" pitchFamily="34" charset="0"/>
              </a:rPr>
              <a:t> similar al de </a:t>
            </a:r>
            <a:r>
              <a:rPr lang="en-US" sz="2400" dirty="0" err="1">
                <a:cs typeface="Helvetica" panose="020B0604020202020204" pitchFamily="34" charset="0"/>
              </a:rPr>
              <a:t>otros</a:t>
            </a:r>
            <a:r>
              <a:rPr lang="en-US" sz="2400" dirty="0">
                <a:cs typeface="Helvetica" panose="020B0604020202020204" pitchFamily="34" charset="0"/>
              </a:rPr>
              <a:t> </a:t>
            </a:r>
            <a:r>
              <a:rPr lang="en-US" sz="2400" dirty="0" err="1">
                <a:cs typeface="Helvetica" panose="020B0604020202020204" pitchFamily="34" charset="0"/>
              </a:rPr>
              <a:t>diseñadores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Visual Studio </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Suporte</a:t>
            </a:r>
            <a:r>
              <a:rPr lang="en-US" sz="2400" dirty="0">
                <a:cs typeface="Helvetica" panose="020B0604020202020204" pitchFamily="34" charset="0"/>
              </a:rPr>
              <a:t> a </a:t>
            </a:r>
            <a:r>
              <a:rPr lang="en-US" sz="2400" dirty="0" err="1">
                <a:cs typeface="Helvetica" panose="020B0604020202020204" pitchFamily="34" charset="0"/>
              </a:rPr>
              <a:t>todos</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UIKit</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pueden</a:t>
            </a:r>
            <a:r>
              <a:rPr lang="en-US" sz="2400" dirty="0">
                <a:cs typeface="Helvetica" panose="020B0604020202020204" pitchFamily="34" charset="0"/>
              </a:rPr>
              <a:t> </a:t>
            </a:r>
            <a:r>
              <a:rPr lang="en-US" sz="2400" dirty="0" err="1">
                <a:cs typeface="Helvetica" panose="020B0604020202020204" pitchFamily="34" charset="0"/>
              </a:rPr>
              <a:t>editar</a:t>
            </a:r>
            <a:r>
              <a:rPr lang="en-US" sz="2400" dirty="0">
                <a:cs typeface="Helvetica" panose="020B0604020202020204" pitchFamily="34" charset="0"/>
              </a:rPr>
              <a:t> components de 3</a:t>
            </a:r>
            <a:r>
              <a:rPr lang="en-US" sz="2400" baseline="30000" dirty="0">
                <a:cs typeface="Helvetica" panose="020B0604020202020204" pitchFamily="34" charset="0"/>
              </a:rPr>
              <a:t>rd</a:t>
            </a:r>
            <a:r>
              <a:rPr lang="en-US" sz="2400" dirty="0">
                <a:cs typeface="Helvetica" panose="020B0604020202020204" pitchFamily="34" charset="0"/>
              </a:rPr>
              <a:t> </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de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cambios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propiedades</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5016758"/>
          </a:xfrm>
          <a:prstGeom prst="rect">
            <a:avLst/>
          </a:prstGeom>
          <a:noFill/>
        </p:spPr>
        <p:txBody>
          <a:bodyPr wrap="square" rtlCol="0">
            <a:spAutoFit/>
          </a:bodyPr>
          <a:lstStyle/>
          <a:p>
            <a:pPr marL="342900" indent="-342900">
              <a:buFont typeface="Arial" charset="0"/>
              <a:buChar char="•"/>
            </a:pPr>
            <a:r>
              <a:rPr lang="en-US" sz="4000" dirty="0" err="1">
                <a:solidFill>
                  <a:srgbClr val="404040"/>
                </a:solidFill>
                <a:latin typeface="+mj-lt"/>
                <a:ea typeface="Segoe UI" charset="0"/>
                <a:cs typeface="Segoe UI" charset="0"/>
              </a:rPr>
              <a:t>Permite</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gestos</a:t>
            </a:r>
            <a:r>
              <a:rPr lang="en-US" sz="4000" dirty="0">
                <a:solidFill>
                  <a:srgbClr val="404040"/>
                </a:solidFill>
                <a:latin typeface="+mj-lt"/>
                <a:ea typeface="Segoe UI" charset="0"/>
                <a:cs typeface="Segoe UI" charset="0"/>
              </a:rPr>
              <a:t> Multi-Touch</a:t>
            </a:r>
          </a:p>
          <a:p>
            <a:pPr marL="342900" indent="-342900">
              <a:buFont typeface="Arial" charset="0"/>
              <a:buChar char="•"/>
            </a:pPr>
            <a:r>
              <a:rPr lang="en-US" sz="4000" dirty="0">
                <a:solidFill>
                  <a:srgbClr val="404040"/>
                </a:solidFill>
                <a:latin typeface="+mj-lt"/>
                <a:ea typeface="Segoe UI" charset="0"/>
                <a:cs typeface="Segoe UI" charset="0"/>
              </a:rPr>
              <a:t>Sensible a </a:t>
            </a:r>
            <a:r>
              <a:rPr lang="en-US" sz="4000" dirty="0" err="1">
                <a:solidFill>
                  <a:srgbClr val="404040"/>
                </a:solidFill>
                <a:latin typeface="+mj-lt"/>
                <a:ea typeface="Segoe UI" charset="0"/>
                <a:cs typeface="Segoe UI" charset="0"/>
              </a:rPr>
              <a:t>presión</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Muy</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rápido</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Rotar</a:t>
            </a:r>
            <a:r>
              <a:rPr lang="en-US" sz="4000" dirty="0">
                <a:solidFill>
                  <a:srgbClr val="404040"/>
                </a:solidFill>
                <a:latin typeface="+mj-lt"/>
                <a:ea typeface="Segoe UI" charset="0"/>
                <a:cs typeface="Segoe UI" charset="0"/>
              </a:rPr>
              <a:t>, screenshots, </a:t>
            </a:r>
            <a:r>
              <a:rPr lang="en-US" sz="4000" dirty="0" err="1">
                <a:solidFill>
                  <a:srgbClr val="404040"/>
                </a:solidFill>
                <a:latin typeface="+mj-lt"/>
                <a:ea typeface="Segoe UI" charset="0"/>
                <a:cs typeface="Segoe UI" charset="0"/>
              </a:rPr>
              <a:t>cambios</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en</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localización</a:t>
            </a:r>
            <a:r>
              <a:rPr lang="en-US" sz="4000" dirty="0">
                <a:solidFill>
                  <a:srgbClr val="404040"/>
                </a:solidFill>
                <a:latin typeface="+mj-lt"/>
                <a:ea typeface="Segoe UI" charset="0"/>
                <a:cs typeface="Segoe UI" charset="0"/>
              </a:rPr>
              <a:t> </a:t>
            </a:r>
          </a:p>
          <a:p>
            <a:pPr marL="342900" indent="-342900">
              <a:buFont typeface="Arial" charset="0"/>
              <a:buChar char="•"/>
            </a:pPr>
            <a:r>
              <a:rPr lang="en-US" sz="4000" dirty="0">
                <a:solidFill>
                  <a:srgbClr val="404040"/>
                </a:solidFill>
                <a:latin typeface="+mj-lt"/>
                <a:ea typeface="Segoe UI" charset="0"/>
                <a:cs typeface="Segoe UI" charset="0"/>
              </a:rPr>
              <a:t>No hay que </a:t>
            </a:r>
            <a:r>
              <a:rPr lang="en-US" sz="4000" dirty="0" err="1">
                <a:solidFill>
                  <a:srgbClr val="404040"/>
                </a:solidFill>
                <a:latin typeface="+mj-lt"/>
                <a:ea typeface="Segoe UI" charset="0"/>
                <a:cs typeface="Segoe UI" charset="0"/>
              </a:rPr>
              <a:t>dejar</a:t>
            </a:r>
            <a:r>
              <a:rPr lang="en-US" sz="4000" dirty="0">
                <a:solidFill>
                  <a:srgbClr val="404040"/>
                </a:solidFill>
                <a:latin typeface="+mj-lt"/>
                <a:ea typeface="Segoe UI" charset="0"/>
                <a:cs typeface="Segoe UI" charset="0"/>
              </a:rPr>
              <a:t>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Compartiendo</a:t>
            </a:r>
            <a:r>
              <a:rPr lang="en-US" dirty="0"/>
              <a:t> </a:t>
            </a:r>
            <a:r>
              <a:rPr lang="en-US" dirty="0" err="1"/>
              <a:t>código</a:t>
            </a:r>
            <a:endParaRPr lang="en-US" dirty="0"/>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err="1"/>
              <a:t>Introducción</a:t>
            </a:r>
            <a:r>
              <a:rPr lang="en-US" sz="4000" dirty="0"/>
              <a:t> a Xamarin </a:t>
            </a:r>
          </a:p>
          <a:p>
            <a:pPr marL="560241" indent="-560241">
              <a:lnSpc>
                <a:spcPts val="4800"/>
              </a:lnSpc>
              <a:buFont typeface="Arial" charset="0"/>
              <a:buChar char="•"/>
            </a:pPr>
            <a:r>
              <a:rPr lang="en-US" sz="4000" dirty="0"/>
              <a:t>Cross Platform con </a:t>
            </a:r>
            <a:r>
              <a:rPr lang="en-US" sz="4000" dirty="0" err="1"/>
              <a:t>Xamarin.Forms</a:t>
            </a:r>
            <a:endParaRPr lang="en-US" sz="4000" dirty="0"/>
          </a:p>
          <a:p>
            <a:pPr marL="560241" indent="-560241">
              <a:lnSpc>
                <a:spcPts val="4800"/>
              </a:lnSpc>
              <a:buFont typeface="Arial" charset="0"/>
              <a:buChar char="•"/>
            </a:pPr>
            <a:r>
              <a:rPr lang="en-US" sz="4000" dirty="0"/>
              <a:t>Apps </a:t>
            </a:r>
            <a:r>
              <a:rPr lang="en-US" sz="4000" dirty="0" err="1"/>
              <a:t>conectadas</a:t>
            </a:r>
            <a:r>
              <a:rPr lang="en-US" sz="4000" dirty="0"/>
              <a:t> con Azure</a:t>
            </a:r>
          </a:p>
          <a:p>
            <a:pPr marL="560241" indent="-560241">
              <a:lnSpc>
                <a:spcPts val="4800"/>
              </a:lnSpc>
              <a:buFont typeface="Arial" charset="0"/>
              <a:buChar char="•"/>
            </a:pPr>
            <a:r>
              <a:rPr lang="en-US" sz="4000" dirty="0"/>
              <a:t>Comida – </a:t>
            </a:r>
            <a:r>
              <a:rPr lang="en-US" sz="4000" dirty="0" err="1"/>
              <a:t>Cortesía</a:t>
            </a:r>
            <a:r>
              <a:rPr lang="en-US" sz="4000" dirty="0"/>
              <a:t> de Xamarin</a:t>
            </a:r>
          </a:p>
          <a:p>
            <a:pPr marL="560241" indent="-560241">
              <a:lnSpc>
                <a:spcPts val="4800"/>
              </a:lnSpc>
              <a:buFont typeface="Arial" charset="0"/>
              <a:buChar char="•"/>
            </a:pPr>
            <a:r>
              <a:rPr lang="en-US" sz="4000" dirty="0"/>
              <a:t>Taller</a:t>
            </a:r>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latin typeface="+mn-lt"/>
              </a:rPr>
              <a:t>1 </a:t>
            </a:r>
            <a:r>
              <a:rPr lang="en-US" sz="3200" dirty="0" err="1">
                <a:latin typeface="+mn-lt"/>
              </a:rPr>
              <a:t>librería</a:t>
            </a:r>
            <a:endParaRPr lang="en-US" sz="3200" dirty="0">
              <a:latin typeface="+mn-lt"/>
            </a:endParaRPr>
          </a:p>
          <a:p>
            <a:r>
              <a:rPr lang="en-US" sz="3200" dirty="0">
                <a:latin typeface="+mn-lt"/>
              </a:rPr>
              <a:t>Multiples </a:t>
            </a:r>
            <a:r>
              <a:rPr lang="en-US" sz="3200" dirty="0" err="1">
                <a:latin typeface="+mn-lt"/>
              </a:rPr>
              <a:t>Platformas</a:t>
            </a:r>
            <a:endParaRPr lang="en-US" sz="3200" dirty="0">
              <a:latin typeface="+mn-lt"/>
            </a:endParaRPr>
          </a:p>
          <a:p>
            <a:pPr marL="0" indent="0">
              <a:buNone/>
            </a:pPr>
            <a:endParaRPr lang="en-US" sz="2157" dirty="0">
              <a:latin typeface="+mn-lt"/>
            </a:endParaRPr>
          </a:p>
          <a:p>
            <a:pPr marL="0" indent="0">
              <a:buNone/>
            </a:pPr>
            <a:r>
              <a:rPr lang="en-US" sz="2353" dirty="0" err="1">
                <a:latin typeface="+mn-lt"/>
              </a:rPr>
              <a:t>Incluidas</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err="1"/>
              <a:t>Proyectos</a:t>
            </a:r>
            <a:r>
              <a:rPr lang="en-US" dirty="0"/>
              <a:t> </a:t>
            </a:r>
            <a:r>
              <a:rPr lang="en-US" dirty="0" err="1"/>
              <a:t>compartidos</a:t>
            </a:r>
            <a:endParaRPr lang="en-US" dirty="0"/>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0"/>
            <a:ext cx="3585697" cy="1991383"/>
          </a:xfrm>
        </p:spPr>
        <p:txBody>
          <a:bodyPr/>
          <a:lstStyle/>
          <a:p>
            <a:r>
              <a:rPr lang="en-US" sz="4400" dirty="0" err="1"/>
              <a:t>Estadísticas</a:t>
            </a:r>
            <a:r>
              <a:rPr lang="en-US" sz="4400" dirty="0"/>
              <a:t> de </a:t>
            </a:r>
            <a:r>
              <a:rPr lang="en-US" sz="4400" dirty="0" err="1"/>
              <a:t>código</a:t>
            </a:r>
            <a:r>
              <a:rPr lang="en-US" sz="4400" dirty="0"/>
              <a:t> </a:t>
            </a:r>
            <a:r>
              <a:rPr lang="en-US" sz="4400" dirty="0" err="1"/>
              <a:t>compartido</a:t>
            </a:r>
            <a:endParaRPr lang="en-US" sz="4400"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Vamos</a:t>
            </a:r>
            <a:r>
              <a:rPr lang="en-US" dirty="0"/>
              <a:t> a </a:t>
            </a:r>
            <a:r>
              <a:rPr lang="en-US" dirty="0" err="1"/>
              <a:t>crear</a:t>
            </a:r>
            <a:r>
              <a:rPr lang="en-US" dirty="0"/>
              <a:t> </a:t>
            </a:r>
            <a:r>
              <a:rPr lang="en-US" dirty="0" err="1"/>
              <a:t>una</a:t>
            </a:r>
            <a:r>
              <a:rPr lang="en-US" dirty="0"/>
              <a:t>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Simplificando</a:t>
            </a:r>
            <a:r>
              <a:rPr lang="en-US" dirty="0"/>
              <a:t> el </a:t>
            </a:r>
            <a:r>
              <a:rPr lang="en-US" dirty="0" err="1"/>
              <a:t>desarrollo</a:t>
            </a:r>
            <a:endParaRPr lang="en-US" dirty="0"/>
          </a:p>
        </p:txBody>
      </p:sp>
    </p:spTree>
    <p:extLst>
      <p:ext uri="{BB962C8B-B14F-4D97-AF65-F5344CB8AC3E}">
        <p14:creationId xmlns:p14="http://schemas.microsoft.com/office/powerpoint/2010/main" val="30862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C# Backend </a:t>
            </a:r>
            <a:r>
              <a:rPr lang="en-US" sz="3600" dirty="0" err="1">
                <a:solidFill>
                  <a:schemeClr val="bg1"/>
                </a:solidFill>
                <a:latin typeface="+mj-lt"/>
              </a:rPr>
              <a:t>Compartido</a:t>
            </a:r>
            <a:endParaRPr lang="en-US" sz="3600" dirty="0">
              <a:solidFill>
                <a:schemeClr val="bg1"/>
              </a:solidFill>
              <a:latin typeface="+mj-lt"/>
            </a:endParaRPr>
          </a:p>
        </p:txBody>
      </p:sp>
    </p:spTree>
    <p:extLst>
      <p:ext uri="{BB962C8B-B14F-4D97-AF65-F5344CB8AC3E}">
        <p14:creationId xmlns:p14="http://schemas.microsoft.com/office/powerpoint/2010/main" val="253608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sz="4400" dirty="0" err="1"/>
              <a:t>Código</a:t>
            </a:r>
            <a:r>
              <a:rPr lang="en-US" sz="4400" dirty="0"/>
              <a:t> </a:t>
            </a:r>
            <a:r>
              <a:rPr lang="en-US" sz="4400" dirty="0" err="1"/>
              <a:t>específico</a:t>
            </a:r>
            <a:r>
              <a:rPr lang="en-US" sz="4400" dirty="0"/>
              <a:t> de </a:t>
            </a:r>
            <a:r>
              <a:rPr lang="en-US" sz="4400" dirty="0" err="1"/>
              <a:t>plataforma</a:t>
            </a:r>
            <a:endParaRPr lang="en-US" sz="4400" dirty="0"/>
          </a:p>
        </p:txBody>
      </p:sp>
      <p:sp>
        <p:nvSpPr>
          <p:cNvPr id="44" name="Text Placeholder 18"/>
          <p:cNvSpPr txBox="1">
            <a:spLocks/>
          </p:cNvSpPr>
          <p:nvPr/>
        </p:nvSpPr>
        <p:spPr>
          <a:xfrm>
            <a:off x="7207346" y="3087407"/>
            <a:ext cx="3974837" cy="281047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a:t>
            </a:r>
            <a:r>
              <a:rPr lang="en-US" sz="2745" dirty="0" err="1">
                <a:solidFill>
                  <a:schemeClr val="tx1"/>
                </a:solidFill>
                <a:latin typeface="+mj-lt"/>
              </a:rPr>
              <a:t>Qué</a:t>
            </a:r>
            <a:r>
              <a:rPr lang="en-US" sz="2745" dirty="0">
                <a:solidFill>
                  <a:schemeClr val="tx1"/>
                </a:solidFill>
                <a:latin typeface="+mj-lt"/>
              </a:rPr>
              <a:t> </a:t>
            </a:r>
            <a:r>
              <a:rPr lang="en-US" sz="2745" dirty="0" err="1">
                <a:solidFill>
                  <a:schemeClr val="tx1"/>
                </a:solidFill>
                <a:latin typeface="+mj-lt"/>
              </a:rPr>
              <a:t>ocurre</a:t>
            </a:r>
            <a:r>
              <a:rPr lang="en-US" sz="2745" dirty="0">
                <a:solidFill>
                  <a:schemeClr val="tx1"/>
                </a:solidFill>
                <a:latin typeface="+mj-lt"/>
              </a:rPr>
              <a:t> </a:t>
            </a:r>
            <a:r>
              <a:rPr lang="en-US" sz="2745" dirty="0" err="1">
                <a:solidFill>
                  <a:schemeClr val="tx1"/>
                </a:solidFill>
                <a:latin typeface="+mj-lt"/>
              </a:rPr>
              <a:t>si</a:t>
            </a:r>
            <a:r>
              <a:rPr lang="en-US" sz="2745" dirty="0">
                <a:solidFill>
                  <a:schemeClr val="tx1"/>
                </a:solidFill>
                <a:latin typeface="+mj-lt"/>
              </a:rPr>
              <a:t> no </a:t>
            </a:r>
            <a:r>
              <a:rPr lang="en-US" sz="2745" dirty="0" err="1">
                <a:solidFill>
                  <a:schemeClr val="tx1"/>
                </a:solidFill>
                <a:latin typeface="+mj-lt"/>
              </a:rPr>
              <a:t>necesitamos</a:t>
            </a:r>
            <a:r>
              <a:rPr lang="en-US" sz="2745" dirty="0">
                <a:solidFill>
                  <a:schemeClr val="tx1"/>
                </a:solidFill>
                <a:latin typeface="+mj-lt"/>
              </a:rPr>
              <a:t> </a:t>
            </a:r>
            <a:r>
              <a:rPr lang="en-US" sz="2745" dirty="0" err="1">
                <a:solidFill>
                  <a:schemeClr val="tx1"/>
                </a:solidFill>
                <a:latin typeface="+mj-lt"/>
              </a:rPr>
              <a:t>escribir</a:t>
            </a:r>
            <a:r>
              <a:rPr lang="en-US" sz="2745" dirty="0">
                <a:solidFill>
                  <a:schemeClr val="tx1"/>
                </a:solidFill>
                <a:latin typeface="+mj-lt"/>
              </a:rPr>
              <a:t> </a:t>
            </a:r>
            <a:r>
              <a:rPr lang="en-US" sz="2745" dirty="0" err="1">
                <a:solidFill>
                  <a:schemeClr val="tx1"/>
                </a:solidFill>
                <a:latin typeface="+mj-lt"/>
              </a:rPr>
              <a:t>este</a:t>
            </a:r>
            <a:r>
              <a:rPr lang="en-US" sz="2745" dirty="0">
                <a:solidFill>
                  <a:schemeClr val="tx1"/>
                </a:solidFill>
                <a:latin typeface="+mj-lt"/>
              </a:rPr>
              <a:t> </a:t>
            </a:r>
            <a:r>
              <a:rPr lang="en-US" sz="2745" dirty="0" err="1">
                <a:solidFill>
                  <a:schemeClr val="tx1"/>
                </a:solidFill>
                <a:latin typeface="+mj-lt"/>
              </a:rPr>
              <a:t>código</a:t>
            </a:r>
            <a:r>
              <a:rPr lang="en-US" sz="2745" dirty="0">
                <a:solidFill>
                  <a:schemeClr val="tx1"/>
                </a:solidFill>
                <a:latin typeface="+mj-lt"/>
              </a:rPr>
              <a:t>?</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¿Y </a:t>
            </a:r>
            <a:r>
              <a:rPr lang="en-US" sz="2745" dirty="0" err="1">
                <a:solidFill>
                  <a:schemeClr val="tx1"/>
                </a:solidFill>
                <a:latin typeface="+mj-lt"/>
              </a:rPr>
              <a:t>si</a:t>
            </a:r>
            <a:r>
              <a:rPr lang="en-US" sz="2745" dirty="0">
                <a:solidFill>
                  <a:schemeClr val="tx1"/>
                </a:solidFill>
                <a:latin typeface="+mj-lt"/>
              </a:rPr>
              <a:t> </a:t>
            </a:r>
            <a:r>
              <a:rPr lang="en-US" sz="2745" dirty="0" err="1">
                <a:solidFill>
                  <a:schemeClr val="tx1"/>
                </a:solidFill>
                <a:latin typeface="+mj-lt"/>
              </a:rPr>
              <a:t>podemos</a:t>
            </a:r>
            <a:r>
              <a:rPr lang="en-US" sz="2745" dirty="0">
                <a:solidFill>
                  <a:schemeClr val="tx1"/>
                </a:solidFill>
                <a:latin typeface="+mj-lt"/>
              </a:rPr>
              <a:t> accede </a:t>
            </a:r>
            <a:r>
              <a:rPr lang="en-US" sz="2745" dirty="0" err="1">
                <a:solidFill>
                  <a:schemeClr val="tx1"/>
                </a:solidFill>
                <a:latin typeface="+mj-lt"/>
              </a:rPr>
              <a:t>desde</a:t>
            </a:r>
            <a:r>
              <a:rPr lang="en-US" sz="2745" dirty="0">
                <a:solidFill>
                  <a:schemeClr val="tx1"/>
                </a:solidFill>
                <a:latin typeface="+mj-lt"/>
              </a:rPr>
              <a:t> </a:t>
            </a:r>
            <a:r>
              <a:rPr lang="en-US" sz="2745" dirty="0" err="1">
                <a:solidFill>
                  <a:schemeClr val="tx1"/>
                </a:solidFill>
                <a:latin typeface="+mj-lt"/>
              </a:rPr>
              <a:t>código</a:t>
            </a:r>
            <a:r>
              <a:rPr lang="en-US" sz="2745" dirty="0">
                <a:solidFill>
                  <a:schemeClr val="tx1"/>
                </a:solidFill>
                <a:latin typeface="+mj-lt"/>
              </a:rPr>
              <a:t> </a:t>
            </a:r>
            <a:r>
              <a:rPr lang="en-US" sz="2745" dirty="0" err="1">
                <a:solidFill>
                  <a:schemeClr val="tx1"/>
                </a:solidFill>
                <a:latin typeface="+mj-lt"/>
              </a:rPr>
              <a:t>compartido</a:t>
            </a:r>
            <a:r>
              <a:rPr lang="en-US" sz="2745" dirty="0">
                <a:solidFill>
                  <a:schemeClr val="tx1"/>
                </a:solidFill>
                <a:latin typeface="+mj-lt"/>
              </a:rPr>
              <a:t>?</a:t>
            </a:r>
          </a:p>
        </p:txBody>
      </p:sp>
      <p:grpSp>
        <p:nvGrpSpPr>
          <p:cNvPr id="27" name="Group 26"/>
          <p:cNvGrpSpPr/>
          <p:nvPr/>
        </p:nvGrpSpPr>
        <p:grpSpPr>
          <a:xfrm>
            <a:off x="698682" y="1217371"/>
            <a:ext cx="6082875" cy="4396840"/>
            <a:chOff x="999919" y="1803013"/>
            <a:chExt cx="5177336" cy="3742295"/>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2200695"/>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a:p>
              <a:pPr defTabSz="914102" fontAlgn="base">
                <a:lnSpc>
                  <a:spcPct val="120000"/>
                </a:lnSpc>
                <a:spcBef>
                  <a:spcPct val="0"/>
                </a:spcBef>
                <a:spcAft>
                  <a:spcPct val="0"/>
                </a:spcAft>
              </a:pPr>
              <a:endParaRPr lang="en-US" dirty="0">
                <a:solidFill>
                  <a:schemeClr val="bg1"/>
                </a:solidFill>
              </a:endParaRP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para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4968" y="4411988"/>
            <a:ext cx="12192000" cy="1591205"/>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Slides, Demos, &amp; Lab - </a:t>
            </a:r>
            <a:r>
              <a:rPr lang="en-US" sz="4400" dirty="0" err="1">
                <a:solidFill>
                  <a:srgbClr val="2B84D2"/>
                </a:solidFill>
                <a:latin typeface="Segoe UI" charset="0"/>
                <a:ea typeface="Segoe UI" charset="0"/>
                <a:cs typeface="Segoe UI" charset="0"/>
              </a:rPr>
              <a:t>Clona</a:t>
            </a:r>
            <a:r>
              <a:rPr lang="en-US" sz="4400" dirty="0">
                <a:solidFill>
                  <a:srgbClr val="2B84D2"/>
                </a:solidFill>
                <a:latin typeface="Segoe UI" charset="0"/>
                <a:ea typeface="Segoe UI" charset="0"/>
                <a:cs typeface="Segoe UI" charset="0"/>
              </a:rPr>
              <a:t> o </a:t>
            </a:r>
            <a:r>
              <a:rPr lang="en-US" sz="4400" dirty="0" err="1">
                <a:solidFill>
                  <a:srgbClr val="2B84D2"/>
                </a:solidFill>
                <a:latin typeface="Segoe UI" charset="0"/>
                <a:ea typeface="Segoe UI" charset="0"/>
                <a:cs typeface="Segoe UI" charset="0"/>
              </a:rPr>
              <a:t>Descarga</a:t>
            </a:r>
            <a:r>
              <a:rPr lang="en-US" sz="4400" dirty="0">
                <a:solidFill>
                  <a:srgbClr val="2B84D2"/>
                </a:solidFill>
                <a:latin typeface="Segoe UI" charset="0"/>
                <a:ea typeface="Segoe UI" charset="0"/>
                <a:cs typeface="Segoe UI" charset="0"/>
              </a:rPr>
              <a:t>:</a:t>
            </a:r>
          </a:p>
          <a:p>
            <a:pPr algn="ctr">
              <a:lnSpc>
                <a:spcPct val="90000"/>
              </a:lnSpc>
              <a:spcAft>
                <a:spcPts val="600"/>
              </a:spcAft>
            </a:pPr>
            <a:r>
              <a:rPr lang="en-US" sz="4400" dirty="0">
                <a:solidFill>
                  <a:srgbClr val="2B84D2"/>
                </a:solidFill>
                <a:latin typeface="Segoe UI" charset="0"/>
                <a:ea typeface="Segoe UI" charset="0"/>
                <a:cs typeface="Segoe UI" charset="0"/>
              </a:rPr>
              <a:t>http://github.com/xamarin/dev-days-labs</a:t>
            </a: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7287" y="1352226"/>
            <a:ext cx="10058400" cy="2016634"/>
          </a:xfrm>
          <a:prstGeom prst="rect">
            <a:avLst/>
          </a:prstGeom>
        </p:spPr>
      </p:pic>
    </p:spTree>
    <p:extLst>
      <p:ext uri="{BB962C8B-B14F-4D97-AF65-F5344CB8AC3E}">
        <p14:creationId xmlns:p14="http://schemas.microsoft.com/office/powerpoint/2010/main" val="10142681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Plugins</a:t>
            </a:r>
          </a:p>
        </p:txBody>
      </p:sp>
    </p:spTree>
    <p:extLst>
      <p:ext uri="{BB962C8B-B14F-4D97-AF65-F5344CB8AC3E}">
        <p14:creationId xmlns:p14="http://schemas.microsoft.com/office/powerpoint/2010/main" val="36773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961"/>
            <a:ext cx="12192000" cy="68560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2"/>
          <p:cNvSpPr>
            <a:spLocks noGrp="1"/>
          </p:cNvSpPr>
          <p:nvPr>
            <p:ph type="title"/>
          </p:nvPr>
        </p:nvSpPr>
        <p:spPr>
          <a:xfrm>
            <a:off x="269240" y="289511"/>
            <a:ext cx="11655840" cy="899665"/>
          </a:xfrm>
        </p:spPr>
        <p:txBody>
          <a:bodyPr/>
          <a:lstStyle/>
          <a:p>
            <a:r>
              <a:rPr lang="en-US" dirty="0">
                <a:solidFill>
                  <a:schemeClr val="tx1"/>
                </a:solidFill>
              </a:rPr>
              <a:t>La </a:t>
            </a:r>
            <a:r>
              <a:rPr lang="en-US" dirty="0" err="1">
                <a:solidFill>
                  <a:schemeClr val="tx1"/>
                </a:solidFill>
              </a:rPr>
              <a:t>propuesta</a:t>
            </a:r>
            <a:r>
              <a:rPr lang="en-US" dirty="0">
                <a:solidFill>
                  <a:schemeClr val="tx1"/>
                </a:solidFill>
              </a:rPr>
              <a:t> de valor de Xamarin</a:t>
            </a:r>
          </a:p>
        </p:txBody>
      </p:sp>
      <p:cxnSp>
        <p:nvCxnSpPr>
          <p:cNvPr id="5" name="Straight Connector 19"/>
          <p:cNvCxnSpPr>
            <a:endCxn id="7" idx="2"/>
          </p:cNvCxnSpPr>
          <p:nvPr/>
        </p:nvCxnSpPr>
        <p:spPr>
          <a:xfrm>
            <a:off x="790386" y="1889544"/>
            <a:ext cx="5115952" cy="0"/>
          </a:xfrm>
          <a:prstGeom prst="line">
            <a:avLst/>
          </a:prstGeom>
          <a:noFill/>
          <a:ln w="10795" cap="flat" cmpd="sng" algn="ctr">
            <a:solidFill>
              <a:srgbClr val="00B0F0"/>
            </a:solidFill>
            <a:prstDash val="dash"/>
          </a:ln>
          <a:effectLst/>
        </p:spPr>
      </p:cxnSp>
      <p:cxnSp>
        <p:nvCxnSpPr>
          <p:cNvPr id="6" name="Straight Connector 20"/>
          <p:cNvCxnSpPr>
            <a:endCxn id="7" idx="4"/>
          </p:cNvCxnSpPr>
          <p:nvPr/>
        </p:nvCxnSpPr>
        <p:spPr>
          <a:xfrm flipH="1" flipV="1">
            <a:off x="6062288" y="2045494"/>
            <a:ext cx="2" cy="2569970"/>
          </a:xfrm>
          <a:prstGeom prst="line">
            <a:avLst/>
          </a:prstGeom>
          <a:noFill/>
          <a:ln w="10795" cap="flat" cmpd="sng" algn="ctr">
            <a:solidFill>
              <a:srgbClr val="00B0F0"/>
            </a:solidFill>
            <a:prstDash val="dash"/>
          </a:ln>
          <a:effectLst/>
        </p:spPr>
      </p:cxnSp>
      <p:sp>
        <p:nvSpPr>
          <p:cNvPr id="7" name="Oval 21"/>
          <p:cNvSpPr/>
          <p:nvPr/>
        </p:nvSpPr>
        <p:spPr bwMode="auto">
          <a:xfrm>
            <a:off x="5906338" y="1733594"/>
            <a:ext cx="311900" cy="311900"/>
          </a:xfrm>
          <a:prstGeom prst="ellipse">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1" u="none" strike="noStrike" kern="0" cap="none" spc="0" normalizeH="0" baseline="0" noProof="0" dirty="0">
                <a:ln>
                  <a:noFill/>
                </a:ln>
                <a:effectLst/>
                <a:uLnTx/>
                <a:uFillTx/>
                <a:latin typeface="Segoe UI"/>
                <a:ea typeface="Segoe UI" pitchFamily="34" charset="0"/>
                <a:cs typeface="Segoe UI" pitchFamily="34" charset="0"/>
              </a:rPr>
              <a:t>C#</a:t>
            </a:r>
          </a:p>
        </p:txBody>
      </p:sp>
      <p:sp>
        <p:nvSpPr>
          <p:cNvPr id="8" name="TextBox 22"/>
          <p:cNvSpPr txBox="1"/>
          <p:nvPr/>
        </p:nvSpPr>
        <p:spPr>
          <a:xfrm>
            <a:off x="791422" y="4739422"/>
            <a:ext cx="5773491" cy="246221"/>
          </a:xfrm>
          <a:prstGeom prst="rect">
            <a:avLst/>
          </a:prstGeom>
          <a:noFill/>
        </p:spPr>
        <p:txBody>
          <a:bodyPr wrap="square" lIns="0" tIns="0" rIns="0" bIns="0" rtlCol="1">
            <a:spAutoFit/>
          </a:bodyPr>
          <a:lstStyle/>
          <a:p>
            <a:pPr algn="ctr" defTabSz="685800">
              <a:spcAft>
                <a:spcPts val="600"/>
              </a:spcAft>
              <a:defRPr/>
            </a:pPr>
            <a:r>
              <a:rPr lang="en-US" sz="1600" kern="0" dirty="0" err="1">
                <a:latin typeface="Segoe UI Light"/>
                <a:ea typeface="Open Sans" pitchFamily="34" charset="0"/>
                <a:cs typeface="Open Sans" pitchFamily="34" charset="0"/>
              </a:rPr>
              <a:t>Mejor</a:t>
            </a:r>
            <a:r>
              <a:rPr lang="en-US" sz="1600" kern="0" dirty="0">
                <a:latin typeface="Segoe UI Light"/>
                <a:ea typeface="Open Sans" pitchFamily="34" charset="0"/>
                <a:cs typeface="Open Sans" pitchFamily="34" charset="0"/>
              </a:rPr>
              <a:t> </a:t>
            </a:r>
            <a:r>
              <a:rPr lang="en-US" sz="1600" kern="0" dirty="0" err="1">
                <a:latin typeface="Segoe UI Light"/>
                <a:ea typeface="Open Sans" pitchFamily="34" charset="0"/>
                <a:cs typeface="Open Sans" pitchFamily="34" charset="0"/>
              </a:rPr>
              <a:t>experiencia</a:t>
            </a:r>
            <a:r>
              <a:rPr lang="en-US" sz="1600" kern="0" dirty="0">
                <a:latin typeface="Segoe UI Light"/>
                <a:ea typeface="Open Sans" pitchFamily="34" charset="0"/>
                <a:cs typeface="Open Sans" pitchFamily="34" charset="0"/>
              </a:rPr>
              <a:t> de Desarrollo</a:t>
            </a:r>
          </a:p>
        </p:txBody>
      </p:sp>
      <p:grpSp>
        <p:nvGrpSpPr>
          <p:cNvPr id="9" name="Group 23"/>
          <p:cNvGrpSpPr/>
          <p:nvPr/>
        </p:nvGrpSpPr>
        <p:grpSpPr>
          <a:xfrm>
            <a:off x="769300" y="1515127"/>
            <a:ext cx="5795613" cy="3124199"/>
            <a:chOff x="956024" y="1435895"/>
            <a:chExt cx="5795613" cy="3124199"/>
          </a:xfrm>
        </p:grpSpPr>
        <p:cxnSp>
          <p:nvCxnSpPr>
            <p:cNvPr id="10" name="Straight Arrow Connector 24"/>
            <p:cNvCxnSpPr/>
            <p:nvPr/>
          </p:nvCxnSpPr>
          <p:spPr>
            <a:xfrm flipH="1" flipV="1">
              <a:off x="956024" y="1435895"/>
              <a:ext cx="22121" cy="3124199"/>
            </a:xfrm>
            <a:prstGeom prst="straightConnector1">
              <a:avLst/>
            </a:prstGeom>
            <a:noFill/>
            <a:ln w="38100" cap="flat" cmpd="sng" algn="ctr">
              <a:solidFill>
                <a:schemeClr val="tx1">
                  <a:lumMod val="50000"/>
                </a:schemeClr>
              </a:solidFill>
              <a:prstDash val="solid"/>
              <a:tailEnd type="arrow"/>
            </a:ln>
            <a:effectLst/>
          </p:spPr>
        </p:cxnSp>
        <p:cxnSp>
          <p:nvCxnSpPr>
            <p:cNvPr id="11" name="Straight Arrow Connector 25"/>
            <p:cNvCxnSpPr/>
            <p:nvPr/>
          </p:nvCxnSpPr>
          <p:spPr>
            <a:xfrm>
              <a:off x="960437" y="4552950"/>
              <a:ext cx="5791200" cy="0"/>
            </a:xfrm>
            <a:prstGeom prst="straightConnector1">
              <a:avLst/>
            </a:prstGeom>
            <a:noFill/>
            <a:ln w="38100" cap="flat" cmpd="sng" algn="ctr">
              <a:solidFill>
                <a:schemeClr val="tx1">
                  <a:lumMod val="50000"/>
                </a:schemeClr>
              </a:solidFill>
              <a:prstDash val="solid"/>
              <a:tailEnd type="arrow"/>
            </a:ln>
            <a:effectLst/>
          </p:spPr>
        </p:cxnSp>
      </p:grpSp>
      <p:sp>
        <p:nvSpPr>
          <p:cNvPr id="12" name="TextBox 26"/>
          <p:cNvSpPr txBox="1"/>
          <p:nvPr/>
        </p:nvSpPr>
        <p:spPr>
          <a:xfrm rot="16200000">
            <a:off x="-1011952" y="2954116"/>
            <a:ext cx="3124200" cy="246221"/>
          </a:xfrm>
          <a:prstGeom prst="rect">
            <a:avLst/>
          </a:prstGeom>
          <a:noFill/>
        </p:spPr>
        <p:txBody>
          <a:bodyPr wrap="square" lIns="0" tIns="0" rIns="0" bIns="0" rtlCol="1">
            <a:spAutoFit/>
          </a:bodyPr>
          <a:lstStyle/>
          <a:p>
            <a:pPr algn="ctr" defTabSz="685800">
              <a:spcAft>
                <a:spcPts val="600"/>
              </a:spcAft>
              <a:defRPr/>
            </a:pPr>
            <a:r>
              <a:rPr lang="en-US" sz="1600" kern="0" dirty="0" err="1">
                <a:latin typeface="Segoe UI Light"/>
                <a:ea typeface="Open Sans" pitchFamily="34" charset="0"/>
                <a:cs typeface="Open Sans" pitchFamily="34" charset="0"/>
              </a:rPr>
              <a:t>Experiencia</a:t>
            </a:r>
            <a:r>
              <a:rPr lang="en-US" sz="1600" kern="0" dirty="0">
                <a:latin typeface="Segoe UI Light"/>
                <a:ea typeface="Open Sans" pitchFamily="34" charset="0"/>
                <a:cs typeface="Open Sans" pitchFamily="34" charset="0"/>
              </a:rPr>
              <a:t> final del </a:t>
            </a:r>
            <a:r>
              <a:rPr lang="en-US" sz="1600" kern="0" dirty="0" err="1">
                <a:latin typeface="Segoe UI Light"/>
                <a:ea typeface="Open Sans" pitchFamily="34" charset="0"/>
                <a:cs typeface="Open Sans" pitchFamily="34" charset="0"/>
              </a:rPr>
              <a:t>usuario</a:t>
            </a:r>
            <a:endParaRPr lang="en-US" sz="1600" kern="0" dirty="0">
              <a:latin typeface="Segoe UI Light"/>
              <a:ea typeface="Open Sans" pitchFamily="34" charset="0"/>
              <a:cs typeface="Open Sans" pitchFamily="34" charset="0"/>
            </a:endParaRPr>
          </a:p>
        </p:txBody>
      </p:sp>
      <p:sp>
        <p:nvSpPr>
          <p:cNvPr id="14" name="TextBox 31"/>
          <p:cNvSpPr txBox="1"/>
          <p:nvPr/>
        </p:nvSpPr>
        <p:spPr>
          <a:xfrm>
            <a:off x="3175542" y="1435894"/>
            <a:ext cx="5773491" cy="246221"/>
          </a:xfrm>
          <a:prstGeom prst="rect">
            <a:avLst/>
          </a:prstGeom>
          <a:noFill/>
        </p:spPr>
        <p:txBody>
          <a:bodyPr wrap="square" lIns="0" tIns="0" rIns="0" bIns="0" rtlCol="1">
            <a:spAutoFit/>
          </a:bodyPr>
          <a:lstStyle/>
          <a:p>
            <a:pPr algn="ctr" defTabSz="685800">
              <a:spcAft>
                <a:spcPts val="600"/>
              </a:spcAft>
              <a:defRPr/>
            </a:pPr>
            <a:r>
              <a:rPr lang="en-US" sz="1600" i="1" kern="0" dirty="0">
                <a:ea typeface="Open Sans" pitchFamily="34" charset="0"/>
                <a:cs typeface="Open Sans" pitchFamily="34" charset="0"/>
              </a:rPr>
              <a:t>‘Lo </a:t>
            </a:r>
            <a:r>
              <a:rPr lang="en-US" sz="1600" i="1" kern="0" dirty="0" err="1">
                <a:ea typeface="Open Sans" pitchFamily="34" charset="0"/>
                <a:cs typeface="Open Sans" pitchFamily="34" charset="0"/>
              </a:rPr>
              <a:t>mejor</a:t>
            </a:r>
            <a:r>
              <a:rPr lang="en-US" sz="1600" i="1" kern="0" dirty="0">
                <a:ea typeface="Open Sans" pitchFamily="34" charset="0"/>
                <a:cs typeface="Open Sans" pitchFamily="34" charset="0"/>
              </a:rPr>
              <a:t> de dos </a:t>
            </a:r>
            <a:r>
              <a:rPr lang="en-US" sz="1600" i="1" kern="0" dirty="0" err="1">
                <a:ea typeface="Open Sans" pitchFamily="34" charset="0"/>
                <a:cs typeface="Open Sans" pitchFamily="34" charset="0"/>
              </a:rPr>
              <a:t>mundos</a:t>
            </a:r>
            <a:r>
              <a:rPr lang="en-US" sz="1600" i="1" kern="0" dirty="0">
                <a:ea typeface="Open Sans" pitchFamily="34" charset="0"/>
                <a:cs typeface="Open Sans" pitchFamily="34" charset="0"/>
              </a:rPr>
              <a:t>!’</a:t>
            </a:r>
          </a:p>
        </p:txBody>
      </p:sp>
      <p:grpSp>
        <p:nvGrpSpPr>
          <p:cNvPr id="15" name="Group 7"/>
          <p:cNvGrpSpPr/>
          <p:nvPr/>
        </p:nvGrpSpPr>
        <p:grpSpPr>
          <a:xfrm>
            <a:off x="6978099" y="4657617"/>
            <a:ext cx="5213900" cy="2050754"/>
            <a:chOff x="6978099" y="4649304"/>
            <a:chExt cx="5213900" cy="2050754"/>
          </a:xfrm>
        </p:grpSpPr>
        <p:sp>
          <p:nvSpPr>
            <p:cNvPr id="16" name="Rectangle 28"/>
            <p:cNvSpPr/>
            <p:nvPr/>
          </p:nvSpPr>
          <p:spPr>
            <a:xfrm>
              <a:off x="6978099" y="4649304"/>
              <a:ext cx="5213900" cy="2050754"/>
            </a:xfrm>
            <a:prstGeom prst="rect">
              <a:avLst/>
            </a:prstGeom>
            <a:solidFill>
              <a:srgbClr val="002050"/>
            </a:solidFill>
            <a:ln w="9525" cap="flat" cmpd="sng" algn="ctr">
              <a:noFill/>
              <a:prstDash val="sysDash"/>
            </a:ln>
            <a:effectLst/>
          </p:spPr>
          <p:txBody>
            <a:bodyPr rtlCol="1" anchor="t"/>
            <a:lstStyle/>
            <a:p>
              <a:pPr defTabSz="685800">
                <a:defRPr/>
              </a:pPr>
              <a:r>
                <a:rPr lang="de-DE" sz="2000" kern="0" dirty="0">
                  <a:solidFill>
                    <a:schemeClr val="bg1"/>
                  </a:solidFill>
                  <a:latin typeface="Segoe UI Light"/>
                  <a:cs typeface="Arial" panose="020B0604020202020204" pitchFamily="34" charset="0"/>
                </a:rPr>
                <a:t>... Para desarrolladores</a:t>
              </a:r>
            </a:p>
            <a:p>
              <a:pPr defTabSz="685800">
                <a:defRPr/>
              </a:pPr>
              <a:endParaRPr lang="de-DE" sz="800" kern="0" dirty="0">
                <a:solidFill>
                  <a:schemeClr val="bg1"/>
                </a:solidFill>
                <a:latin typeface="Segoe UI Light"/>
                <a:cs typeface="Arial" panose="020B0604020202020204" pitchFamily="34" charset="0"/>
              </a:endParaRPr>
            </a:p>
            <a:p>
              <a:pPr marL="466108" lvl="2" defTabSz="685800">
                <a:lnSpc>
                  <a:spcPct val="110000"/>
                </a:lnSpc>
                <a:spcAft>
                  <a:spcPts val="300"/>
                </a:spcAft>
              </a:pPr>
              <a:r>
                <a:rPr lang="en-US" sz="1400" kern="0" spc="20" dirty="0">
                  <a:solidFill>
                    <a:schemeClr val="bg1"/>
                  </a:solidFill>
                  <a:ea typeface="Open Sans" pitchFamily="34" charset="0"/>
                  <a:cs typeface="Open Sans" pitchFamily="34" charset="0"/>
                </a:rPr>
                <a:t>100% C# con 100% </a:t>
              </a:r>
              <a:r>
                <a:rPr lang="en-US" sz="1400" kern="0" spc="20" dirty="0" err="1">
                  <a:solidFill>
                    <a:schemeClr val="bg1"/>
                  </a:solidFill>
                  <a:ea typeface="Open Sans" pitchFamily="34" charset="0"/>
                  <a:cs typeface="Open Sans" pitchFamily="34" charset="0"/>
                </a:rPr>
                <a:t>acceso</a:t>
              </a:r>
              <a:r>
                <a:rPr lang="en-US" sz="1400" kern="0" spc="20" dirty="0">
                  <a:solidFill>
                    <a:schemeClr val="bg1"/>
                  </a:solidFill>
                  <a:ea typeface="Open Sans" pitchFamily="34" charset="0"/>
                  <a:cs typeface="Open Sans" pitchFamily="34" charset="0"/>
                </a:rPr>
                <a:t> a APIs </a:t>
              </a:r>
              <a:r>
                <a:rPr lang="en-US" sz="1400" kern="0" spc="20" dirty="0" err="1">
                  <a:solidFill>
                    <a:schemeClr val="bg1"/>
                  </a:solidFill>
                  <a:ea typeface="Open Sans" pitchFamily="34" charset="0"/>
                  <a:cs typeface="Open Sans" pitchFamily="34" charset="0"/>
                </a:rPr>
                <a:t>nativas</a:t>
              </a:r>
              <a:endParaRPr lang="en-US" sz="1400" kern="0" spc="20" dirty="0">
                <a:solidFill>
                  <a:schemeClr val="bg1"/>
                </a:solidFill>
                <a:ea typeface="Open Sans" pitchFamily="34" charset="0"/>
                <a:cs typeface="Open Sans" pitchFamily="34" charset="0"/>
              </a:endParaRPr>
            </a:p>
            <a:p>
              <a:pPr marL="466108" lvl="2" defTabSz="685800">
                <a:lnSpc>
                  <a:spcPct val="110000"/>
                </a:lnSpc>
                <a:spcAft>
                  <a:spcPts val="300"/>
                </a:spcAft>
              </a:pPr>
              <a:r>
                <a:rPr lang="en-US" sz="1400" kern="0" spc="20" dirty="0" err="1">
                  <a:solidFill>
                    <a:schemeClr val="bg1"/>
                  </a:solidFill>
                  <a:ea typeface="Open Sans" pitchFamily="34" charset="0"/>
                  <a:cs typeface="Open Sans" pitchFamily="34" charset="0"/>
                </a:rPr>
                <a:t>Productividad</a:t>
              </a:r>
              <a:endParaRPr lang="en-US" sz="1400" kern="0" spc="20" dirty="0">
                <a:solidFill>
                  <a:schemeClr val="bg1"/>
                </a:solidFill>
                <a:ea typeface="Open Sans" pitchFamily="34" charset="0"/>
                <a:cs typeface="Open Sans" pitchFamily="34" charset="0"/>
              </a:endParaRPr>
            </a:p>
            <a:p>
              <a:pPr marL="466108" lvl="2" defTabSz="685800">
                <a:lnSpc>
                  <a:spcPct val="110000"/>
                </a:lnSpc>
                <a:spcAft>
                  <a:spcPts val="300"/>
                </a:spcAft>
              </a:pPr>
              <a:r>
                <a:rPr lang="en-US" sz="1400" kern="0" spc="20" dirty="0">
                  <a:solidFill>
                    <a:schemeClr val="bg1"/>
                  </a:solidFill>
                  <a:ea typeface="Open Sans" pitchFamily="34" charset="0"/>
                  <a:cs typeface="Open Sans" pitchFamily="34" charset="0"/>
                </a:rPr>
                <a:t>Hasta 95% de </a:t>
              </a:r>
              <a:r>
                <a:rPr lang="en-US" sz="1400" kern="0" spc="20" dirty="0" err="1">
                  <a:solidFill>
                    <a:schemeClr val="bg1"/>
                  </a:solidFill>
                  <a:ea typeface="Open Sans" pitchFamily="34" charset="0"/>
                  <a:cs typeface="Open Sans" pitchFamily="34" charset="0"/>
                </a:rPr>
                <a:t>reutilización</a:t>
              </a:r>
              <a:r>
                <a:rPr lang="en-US" sz="1400" kern="0" spc="20" dirty="0">
                  <a:solidFill>
                    <a:schemeClr val="bg1"/>
                  </a:solidFill>
                  <a:ea typeface="Open Sans" pitchFamily="34" charset="0"/>
                  <a:cs typeface="Open Sans" pitchFamily="34" charset="0"/>
                </a:rPr>
                <a:t> de </a:t>
              </a:r>
              <a:r>
                <a:rPr lang="en-US" sz="1400" kern="0" spc="20" dirty="0" err="1">
                  <a:solidFill>
                    <a:schemeClr val="bg1"/>
                  </a:solidFill>
                  <a:ea typeface="Open Sans" pitchFamily="34" charset="0"/>
                  <a:cs typeface="Open Sans" pitchFamily="34" charset="0"/>
                </a:rPr>
                <a:t>código</a:t>
              </a:r>
              <a:endParaRPr lang="en-US" sz="1400" kern="0" spc="20" dirty="0">
                <a:solidFill>
                  <a:schemeClr val="bg1"/>
                </a:solidFill>
                <a:ea typeface="Open Sans" pitchFamily="34" charset="0"/>
                <a:cs typeface="Open Sans" pitchFamily="34" charset="0"/>
              </a:endParaRPr>
            </a:p>
            <a:p>
              <a:pPr marL="466108" lvl="2" defTabSz="685800">
                <a:lnSpc>
                  <a:spcPct val="110000"/>
                </a:lnSpc>
                <a:spcAft>
                  <a:spcPts val="300"/>
                </a:spcAft>
              </a:pPr>
              <a:r>
                <a:rPr lang="en-US" sz="1200" kern="0" spc="20" dirty="0">
                  <a:solidFill>
                    <a:schemeClr val="bg1"/>
                  </a:solidFill>
                  <a:ea typeface="Open Sans" pitchFamily="34" charset="0"/>
                  <a:cs typeface="Open Sans" pitchFamily="34" charset="0"/>
                </a:rPr>
                <a:t>Hasta 100% de </a:t>
              </a:r>
              <a:r>
                <a:rPr lang="en-US" sz="1200" kern="0" spc="20" dirty="0" err="1">
                  <a:solidFill>
                    <a:schemeClr val="bg1"/>
                  </a:solidFill>
                  <a:ea typeface="Open Sans" pitchFamily="34" charset="0"/>
                  <a:cs typeface="Open Sans" pitchFamily="34" charset="0"/>
                </a:rPr>
                <a:t>código</a:t>
              </a:r>
              <a:r>
                <a:rPr lang="en-US" sz="1200" kern="0" spc="20" dirty="0">
                  <a:solidFill>
                    <a:schemeClr val="bg1"/>
                  </a:solidFill>
                  <a:ea typeface="Open Sans" pitchFamily="34" charset="0"/>
                  <a:cs typeface="Open Sans" pitchFamily="34" charset="0"/>
                </a:rPr>
                <a:t> UI </a:t>
              </a:r>
              <a:r>
                <a:rPr lang="en-US" sz="1200" kern="0" spc="20" dirty="0" err="1">
                  <a:solidFill>
                    <a:schemeClr val="bg1"/>
                  </a:solidFill>
                  <a:ea typeface="Open Sans" pitchFamily="34" charset="0"/>
                  <a:cs typeface="Open Sans" pitchFamily="34" charset="0"/>
                </a:rPr>
                <a:t>compartido</a:t>
              </a:r>
              <a:r>
                <a:rPr lang="en-US" sz="1200" kern="0" spc="20" dirty="0">
                  <a:solidFill>
                    <a:schemeClr val="bg1"/>
                  </a:solidFill>
                  <a:ea typeface="Open Sans" pitchFamily="34" charset="0"/>
                  <a:cs typeface="Open Sans" pitchFamily="34" charset="0"/>
                </a:rPr>
                <a:t> con Xamarin.Forms</a:t>
              </a:r>
            </a:p>
            <a:p>
              <a:pPr marL="466108" lvl="2" defTabSz="685800">
                <a:lnSpc>
                  <a:spcPct val="110000"/>
                </a:lnSpc>
                <a:spcAft>
                  <a:spcPts val="300"/>
                </a:spcAft>
              </a:pPr>
              <a:r>
                <a:rPr lang="en-US" sz="1400" kern="0" spc="20" dirty="0" err="1">
                  <a:solidFill>
                    <a:schemeClr val="bg1"/>
                  </a:solidFill>
                  <a:ea typeface="Open Sans" pitchFamily="34" charset="0"/>
                  <a:cs typeface="Open Sans" pitchFamily="34" charset="0"/>
                </a:rPr>
                <a:t>Mismos</a:t>
              </a:r>
              <a:r>
                <a:rPr lang="en-US" sz="1400" kern="0" spc="20" dirty="0">
                  <a:solidFill>
                    <a:schemeClr val="bg1"/>
                  </a:solidFill>
                  <a:ea typeface="Open Sans" pitchFamily="34" charset="0"/>
                  <a:cs typeface="Open Sans" pitchFamily="34" charset="0"/>
                </a:rPr>
                <a:t> </a:t>
              </a:r>
              <a:r>
                <a:rPr lang="en-US" sz="1400" kern="0" spc="20" dirty="0" err="1">
                  <a:solidFill>
                    <a:schemeClr val="bg1"/>
                  </a:solidFill>
                  <a:ea typeface="Open Sans" pitchFamily="34" charset="0"/>
                  <a:cs typeface="Open Sans" pitchFamily="34" charset="0"/>
                </a:rPr>
                <a:t>lenguaje</a:t>
              </a:r>
              <a:r>
                <a:rPr lang="en-US" sz="1400" kern="0" spc="20" dirty="0">
                  <a:solidFill>
                    <a:schemeClr val="bg1"/>
                  </a:solidFill>
                  <a:ea typeface="Open Sans" pitchFamily="34" charset="0"/>
                  <a:cs typeface="Open Sans" pitchFamily="34" charset="0"/>
                </a:rPr>
                <a:t> e IDE</a:t>
              </a:r>
            </a:p>
          </p:txBody>
        </p:sp>
        <p:grpSp>
          <p:nvGrpSpPr>
            <p:cNvPr id="17" name="Group 32"/>
            <p:cNvGrpSpPr/>
            <p:nvPr/>
          </p:nvGrpSpPr>
          <p:grpSpPr>
            <a:xfrm>
              <a:off x="7148902" y="5092551"/>
              <a:ext cx="253725" cy="253722"/>
              <a:chOff x="7744918" y="1841500"/>
              <a:chExt cx="352922" cy="352918"/>
            </a:xfrm>
          </p:grpSpPr>
          <p:sp>
            <p:nvSpPr>
              <p:cNvPr id="30" name="Oval 33"/>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latin typeface="Calibri"/>
                </a:endParaRPr>
              </a:p>
            </p:txBody>
          </p:sp>
          <p:sp>
            <p:nvSpPr>
              <p:cNvPr id="31" name="Freeform 3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latin typeface="Calibri"/>
                  </a:rPr>
                  <a:t> </a:t>
                </a:r>
              </a:p>
            </p:txBody>
          </p:sp>
        </p:grpSp>
        <p:grpSp>
          <p:nvGrpSpPr>
            <p:cNvPr id="18" name="Group 35"/>
            <p:cNvGrpSpPr/>
            <p:nvPr/>
          </p:nvGrpSpPr>
          <p:grpSpPr>
            <a:xfrm>
              <a:off x="7148902" y="5369122"/>
              <a:ext cx="253725" cy="253722"/>
              <a:chOff x="7744918" y="1841500"/>
              <a:chExt cx="352922" cy="352918"/>
            </a:xfrm>
          </p:grpSpPr>
          <p:sp>
            <p:nvSpPr>
              <p:cNvPr id="28" name="Oval 36"/>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latin typeface="Calibri"/>
                </a:endParaRPr>
              </a:p>
            </p:txBody>
          </p:sp>
          <p:sp>
            <p:nvSpPr>
              <p:cNvPr id="29" name="Freeform 39"/>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latin typeface="Calibri"/>
                  </a:rPr>
                  <a:t> </a:t>
                </a:r>
              </a:p>
            </p:txBody>
          </p:sp>
        </p:grpSp>
        <p:grpSp>
          <p:nvGrpSpPr>
            <p:cNvPr id="19" name="Group 38"/>
            <p:cNvGrpSpPr/>
            <p:nvPr/>
          </p:nvGrpSpPr>
          <p:grpSpPr>
            <a:xfrm>
              <a:off x="7148902" y="5645693"/>
              <a:ext cx="253725" cy="253722"/>
              <a:chOff x="7744918" y="1841500"/>
              <a:chExt cx="352922" cy="352918"/>
            </a:xfrm>
          </p:grpSpPr>
          <p:sp>
            <p:nvSpPr>
              <p:cNvPr id="26" name="Oval 39"/>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latin typeface="Calibri"/>
                </a:endParaRPr>
              </a:p>
            </p:txBody>
          </p:sp>
          <p:sp>
            <p:nvSpPr>
              <p:cNvPr id="27" name="Freeform 42"/>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latin typeface="Calibri"/>
                  </a:rPr>
                  <a:t> </a:t>
                </a:r>
              </a:p>
            </p:txBody>
          </p:sp>
        </p:grpSp>
        <p:grpSp>
          <p:nvGrpSpPr>
            <p:cNvPr id="20" name="Group 41"/>
            <p:cNvGrpSpPr/>
            <p:nvPr/>
          </p:nvGrpSpPr>
          <p:grpSpPr>
            <a:xfrm>
              <a:off x="7148902" y="5922264"/>
              <a:ext cx="253725" cy="253722"/>
              <a:chOff x="7744918" y="1841500"/>
              <a:chExt cx="352922" cy="352918"/>
            </a:xfrm>
          </p:grpSpPr>
          <p:sp>
            <p:nvSpPr>
              <p:cNvPr id="24" name="Oval 42"/>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latin typeface="Calibri"/>
                </a:endParaRPr>
              </a:p>
            </p:txBody>
          </p:sp>
          <p:sp>
            <p:nvSpPr>
              <p:cNvPr id="25" name="Freeform 4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latin typeface="Calibri"/>
                  </a:rPr>
                  <a:t> </a:t>
                </a:r>
              </a:p>
            </p:txBody>
          </p:sp>
        </p:grpSp>
        <p:grpSp>
          <p:nvGrpSpPr>
            <p:cNvPr id="21" name="Group 44"/>
            <p:cNvGrpSpPr/>
            <p:nvPr/>
          </p:nvGrpSpPr>
          <p:grpSpPr>
            <a:xfrm>
              <a:off x="7148902" y="6198837"/>
              <a:ext cx="253725" cy="253722"/>
              <a:chOff x="7744918" y="1841500"/>
              <a:chExt cx="352922" cy="352918"/>
            </a:xfrm>
          </p:grpSpPr>
          <p:sp>
            <p:nvSpPr>
              <p:cNvPr id="22" name="Oval 45"/>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latin typeface="Calibri"/>
                </a:endParaRPr>
              </a:p>
            </p:txBody>
          </p:sp>
          <p:sp>
            <p:nvSpPr>
              <p:cNvPr id="23" name="Freeform 48"/>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latin typeface="Calibri"/>
                  </a:rPr>
                  <a:t> </a:t>
                </a:r>
              </a:p>
            </p:txBody>
          </p:sp>
        </p:grpSp>
      </p:grpSp>
      <p:grpSp>
        <p:nvGrpSpPr>
          <p:cNvPr id="32" name="Group 6"/>
          <p:cNvGrpSpPr/>
          <p:nvPr/>
        </p:nvGrpSpPr>
        <p:grpSpPr>
          <a:xfrm>
            <a:off x="6978098" y="2746366"/>
            <a:ext cx="5213901" cy="1868508"/>
            <a:chOff x="6978098" y="2713114"/>
            <a:chExt cx="5213901" cy="1868508"/>
          </a:xfrm>
        </p:grpSpPr>
        <p:sp>
          <p:nvSpPr>
            <p:cNvPr id="33" name="Rectangle 29"/>
            <p:cNvSpPr/>
            <p:nvPr/>
          </p:nvSpPr>
          <p:spPr>
            <a:xfrm>
              <a:off x="6978098" y="2713114"/>
              <a:ext cx="5213901" cy="1868508"/>
            </a:xfrm>
            <a:prstGeom prst="rect">
              <a:avLst/>
            </a:prstGeom>
            <a:solidFill>
              <a:schemeClr val="tx2">
                <a:lumMod val="40000"/>
                <a:lumOff val="60000"/>
              </a:schemeClr>
            </a:solidFill>
            <a:ln w="9525" cap="flat" cmpd="sng" algn="ctr">
              <a:noFill/>
              <a:prstDash val="sysDash"/>
            </a:ln>
            <a:effectLst/>
          </p:spPr>
          <p:txBody>
            <a:bodyPr rtlCol="1" anchor="t"/>
            <a:lstStyle/>
            <a:p>
              <a:pPr defTabSz="685800">
                <a:defRPr/>
              </a:pPr>
              <a:r>
                <a:rPr lang="de-DE" sz="2000" kern="0" dirty="0">
                  <a:solidFill>
                    <a:schemeClr val="bg1"/>
                  </a:solidFill>
                  <a:latin typeface="Segoe UI Light"/>
                  <a:cs typeface="Arial" panose="020B0604020202020204" pitchFamily="34" charset="0"/>
                </a:rPr>
                <a:t>... Para usuarios finales</a:t>
              </a:r>
            </a:p>
            <a:p>
              <a:pPr defTabSz="685800">
                <a:defRPr/>
              </a:pPr>
              <a:endParaRPr lang="de-DE" sz="800" kern="0" dirty="0">
                <a:solidFill>
                  <a:schemeClr val="bg1"/>
                </a:solidFill>
                <a:latin typeface="Segoe UI Light"/>
                <a:cs typeface="Arial" panose="020B0604020202020204" pitchFamily="34" charset="0"/>
              </a:endParaRPr>
            </a:p>
            <a:p>
              <a:pPr marL="466108" lvl="2" defTabSz="685800">
                <a:lnSpc>
                  <a:spcPct val="110000"/>
                </a:lnSpc>
                <a:spcAft>
                  <a:spcPts val="300"/>
                </a:spcAft>
              </a:pPr>
              <a:r>
                <a:rPr lang="en-US" sz="1400" kern="0" spc="20" dirty="0">
                  <a:solidFill>
                    <a:schemeClr val="bg1"/>
                  </a:solidFill>
                  <a:ea typeface="Open Sans" pitchFamily="34" charset="0"/>
                  <a:cs typeface="Open Sans" pitchFamily="34" charset="0"/>
                </a:rPr>
                <a:t>Interfaces </a:t>
              </a:r>
              <a:r>
                <a:rPr lang="en-US" sz="1400" kern="0" spc="20" dirty="0" err="1">
                  <a:solidFill>
                    <a:schemeClr val="bg1"/>
                  </a:solidFill>
                  <a:ea typeface="Open Sans" pitchFamily="34" charset="0"/>
                  <a:cs typeface="Open Sans" pitchFamily="34" charset="0"/>
                </a:rPr>
                <a:t>nativas</a:t>
              </a:r>
              <a:endParaRPr lang="en-US" sz="1400" kern="0" spc="20" dirty="0">
                <a:solidFill>
                  <a:schemeClr val="bg1"/>
                </a:solidFill>
                <a:ea typeface="Open Sans" pitchFamily="34" charset="0"/>
                <a:cs typeface="Open Sans" pitchFamily="34" charset="0"/>
              </a:endParaRPr>
            </a:p>
            <a:p>
              <a:pPr marL="466108" lvl="2" defTabSz="685800">
                <a:lnSpc>
                  <a:spcPct val="110000"/>
                </a:lnSpc>
                <a:spcAft>
                  <a:spcPts val="300"/>
                </a:spcAft>
              </a:pPr>
              <a:r>
                <a:rPr lang="en-US" sz="1400" kern="0" spc="20" dirty="0" err="1">
                  <a:solidFill>
                    <a:schemeClr val="bg1"/>
                  </a:solidFill>
                  <a:ea typeface="Open Sans" pitchFamily="34" charset="0"/>
                  <a:cs typeface="Open Sans" pitchFamily="34" charset="0"/>
                </a:rPr>
                <a:t>Rendimiento</a:t>
              </a:r>
              <a:r>
                <a:rPr lang="en-US" sz="1400" kern="0" spc="20" dirty="0">
                  <a:solidFill>
                    <a:schemeClr val="bg1"/>
                  </a:solidFill>
                  <a:ea typeface="Open Sans" pitchFamily="34" charset="0"/>
                  <a:cs typeface="Open Sans" pitchFamily="34" charset="0"/>
                </a:rPr>
                <a:t> </a:t>
              </a:r>
              <a:r>
                <a:rPr lang="en-US" sz="1400" kern="0" spc="20" dirty="0" err="1">
                  <a:solidFill>
                    <a:schemeClr val="bg1"/>
                  </a:solidFill>
                  <a:ea typeface="Open Sans" pitchFamily="34" charset="0"/>
                  <a:cs typeface="Open Sans" pitchFamily="34" charset="0"/>
                </a:rPr>
                <a:t>nativo</a:t>
              </a:r>
              <a:endParaRPr lang="en-US" sz="1400" kern="0" spc="20" dirty="0">
                <a:solidFill>
                  <a:schemeClr val="bg1"/>
                </a:solidFill>
                <a:ea typeface="Open Sans" pitchFamily="34" charset="0"/>
                <a:cs typeface="Open Sans" pitchFamily="34" charset="0"/>
              </a:endParaRPr>
            </a:p>
            <a:p>
              <a:pPr marL="466108" lvl="2" defTabSz="685800">
                <a:lnSpc>
                  <a:spcPct val="110000"/>
                </a:lnSpc>
                <a:spcAft>
                  <a:spcPts val="300"/>
                </a:spcAft>
              </a:pPr>
              <a:r>
                <a:rPr lang="en-US" sz="1400" kern="0" spc="20" dirty="0" err="1">
                  <a:solidFill>
                    <a:schemeClr val="bg1"/>
                  </a:solidFill>
                  <a:ea typeface="Open Sans" pitchFamily="34" charset="0"/>
                  <a:cs typeface="Open Sans" pitchFamily="34" charset="0"/>
                </a:rPr>
                <a:t>Servicios</a:t>
              </a:r>
              <a:r>
                <a:rPr lang="en-US" sz="1400" kern="0" spc="20" dirty="0">
                  <a:solidFill>
                    <a:schemeClr val="bg1"/>
                  </a:solidFill>
                  <a:ea typeface="Open Sans" pitchFamily="34" charset="0"/>
                  <a:cs typeface="Open Sans" pitchFamily="34" charset="0"/>
                </a:rPr>
                <a:t> </a:t>
              </a:r>
              <a:r>
                <a:rPr lang="en-US" sz="1400" kern="0" spc="20" dirty="0" err="1">
                  <a:solidFill>
                    <a:schemeClr val="bg1"/>
                  </a:solidFill>
                  <a:ea typeface="Open Sans" pitchFamily="34" charset="0"/>
                  <a:cs typeface="Open Sans" pitchFamily="34" charset="0"/>
                </a:rPr>
                <a:t>nativos</a:t>
              </a:r>
              <a:endParaRPr lang="en-US" sz="1400" kern="0" spc="20" dirty="0">
                <a:solidFill>
                  <a:schemeClr val="bg1"/>
                </a:solidFill>
                <a:ea typeface="Open Sans" pitchFamily="34" charset="0"/>
                <a:cs typeface="Open Sans" pitchFamily="34" charset="0"/>
              </a:endParaRPr>
            </a:p>
          </p:txBody>
        </p:sp>
        <p:grpSp>
          <p:nvGrpSpPr>
            <p:cNvPr id="34" name="Group 47"/>
            <p:cNvGrpSpPr/>
            <p:nvPr/>
          </p:nvGrpSpPr>
          <p:grpSpPr>
            <a:xfrm>
              <a:off x="7148902" y="3143685"/>
              <a:ext cx="253725" cy="253722"/>
              <a:chOff x="7744918" y="1841500"/>
              <a:chExt cx="352922" cy="352918"/>
            </a:xfrm>
          </p:grpSpPr>
          <p:sp>
            <p:nvSpPr>
              <p:cNvPr id="41" name="Oval 48"/>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latin typeface="Calibri"/>
                </a:endParaRPr>
              </a:p>
            </p:txBody>
          </p:sp>
          <p:sp>
            <p:nvSpPr>
              <p:cNvPr id="42" name="Freeform 51"/>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latin typeface="Calibri"/>
                  </a:rPr>
                  <a:t> </a:t>
                </a:r>
              </a:p>
            </p:txBody>
          </p:sp>
        </p:grpSp>
        <p:grpSp>
          <p:nvGrpSpPr>
            <p:cNvPr id="35" name="Group 50"/>
            <p:cNvGrpSpPr/>
            <p:nvPr/>
          </p:nvGrpSpPr>
          <p:grpSpPr>
            <a:xfrm>
              <a:off x="7148902" y="3420256"/>
              <a:ext cx="253725" cy="253722"/>
              <a:chOff x="7744918" y="1841500"/>
              <a:chExt cx="352922" cy="352918"/>
            </a:xfrm>
          </p:grpSpPr>
          <p:sp>
            <p:nvSpPr>
              <p:cNvPr id="39" name="Oval 51"/>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latin typeface="Calibri"/>
                </a:endParaRPr>
              </a:p>
            </p:txBody>
          </p:sp>
          <p:sp>
            <p:nvSpPr>
              <p:cNvPr id="40" name="Freeform 54"/>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latin typeface="Calibri"/>
                  </a:rPr>
                  <a:t> </a:t>
                </a:r>
              </a:p>
            </p:txBody>
          </p:sp>
        </p:grpSp>
        <p:grpSp>
          <p:nvGrpSpPr>
            <p:cNvPr id="36" name="Group 53"/>
            <p:cNvGrpSpPr/>
            <p:nvPr/>
          </p:nvGrpSpPr>
          <p:grpSpPr>
            <a:xfrm>
              <a:off x="7148902" y="3696827"/>
              <a:ext cx="253725" cy="253722"/>
              <a:chOff x="7744918" y="1841500"/>
              <a:chExt cx="352922" cy="352918"/>
            </a:xfrm>
          </p:grpSpPr>
          <p:sp>
            <p:nvSpPr>
              <p:cNvPr id="37" name="Oval 54"/>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latin typeface="Calibri"/>
                </a:endParaRPr>
              </a:p>
            </p:txBody>
          </p:sp>
          <p:sp>
            <p:nvSpPr>
              <p:cNvPr id="38" name="Freeform 57"/>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latin typeface="Calibri"/>
                  </a:rPr>
                  <a:t> </a:t>
                </a:r>
              </a:p>
            </p:txBody>
          </p:sp>
        </p:grpSp>
      </p:grpSp>
    </p:spTree>
    <p:extLst>
      <p:ext uri="{BB962C8B-B14F-4D97-AF65-F5344CB8AC3E}">
        <p14:creationId xmlns:p14="http://schemas.microsoft.com/office/powerpoint/2010/main" val="186725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18533" y="171013"/>
            <a:ext cx="12310533" cy="6599048"/>
            <a:chOff x="-118533" y="171013"/>
            <a:chExt cx="12310533" cy="6599048"/>
          </a:xfrm>
        </p:grpSpPr>
        <p:sp>
          <p:nvSpPr>
            <p:cNvPr id="24" name="TextBox 23"/>
            <p:cNvSpPr txBox="1"/>
            <p:nvPr/>
          </p:nvSpPr>
          <p:spPr>
            <a:xfrm>
              <a:off x="9229683" y="1906386"/>
              <a:ext cx="2843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Android Nougat</a:t>
              </a:r>
            </a:p>
          </p:txBody>
        </p:sp>
        <p:sp>
          <p:nvSpPr>
            <p:cNvPr id="25" name="TextBox 24"/>
            <p:cNvSpPr txBox="1"/>
            <p:nvPr/>
          </p:nvSpPr>
          <p:spPr>
            <a:xfrm>
              <a:off x="155787" y="2092652"/>
              <a:ext cx="45008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Open Source </a:t>
              </a:r>
              <a:r>
                <a:rPr lang="en-US" sz="2400" dirty="0" err="1">
                  <a:solidFill>
                    <a:schemeClr val="bg1"/>
                  </a:solidFill>
                  <a:latin typeface="Segoe UI Light" charset="0"/>
                  <a:ea typeface="Segoe UI Light" charset="0"/>
                  <a:cs typeface="Segoe UI Light" charset="0"/>
                </a:rPr>
                <a:t>Xamarin.Android</a:t>
              </a:r>
              <a:endParaRPr lang="en-US" sz="2400" dirty="0">
                <a:solidFill>
                  <a:schemeClr val="bg1"/>
                </a:solidFill>
                <a:latin typeface="Segoe UI Light" charset="0"/>
                <a:ea typeface="Segoe UI Light" charset="0"/>
                <a:cs typeface="Segoe UI Light" charset="0"/>
              </a:endParaRPr>
            </a:p>
          </p:txBody>
        </p:sp>
        <p:sp>
          <p:nvSpPr>
            <p:cNvPr id="34" name="TextBox 33"/>
            <p:cNvSpPr txBox="1"/>
            <p:nvPr/>
          </p:nvSpPr>
          <p:spPr>
            <a:xfrm>
              <a:off x="4550156" y="1852880"/>
              <a:ext cx="4640580" cy="630570"/>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Open Source </a:t>
              </a:r>
              <a:r>
                <a:rPr lang="en-US" dirty="0" err="1"/>
                <a:t>Xamarin.Forms</a:t>
              </a:r>
              <a:endParaRPr lang="en-US" dirty="0"/>
            </a:p>
          </p:txBody>
        </p:sp>
        <p:sp>
          <p:nvSpPr>
            <p:cNvPr id="22" name="TextBox 21"/>
            <p:cNvSpPr txBox="1"/>
            <p:nvPr/>
          </p:nvSpPr>
          <p:spPr>
            <a:xfrm>
              <a:off x="-118533" y="1176236"/>
              <a:ext cx="572177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Xamarin </a:t>
              </a:r>
              <a:r>
                <a:rPr lang="en-US" dirty="0" err="1"/>
                <a:t>incluido</a:t>
              </a:r>
              <a:r>
                <a:rPr lang="en-US" dirty="0"/>
                <a:t> </a:t>
              </a:r>
              <a:r>
                <a:rPr lang="en-US" dirty="0" err="1"/>
                <a:t>en</a:t>
              </a:r>
              <a:r>
                <a:rPr lang="en-US" dirty="0"/>
                <a:t> Visual Studio</a:t>
              </a:r>
            </a:p>
          </p:txBody>
        </p:sp>
        <p:sp>
          <p:nvSpPr>
            <p:cNvPr id="23" name="TextBox 22"/>
            <p:cNvSpPr txBox="1"/>
            <p:nvPr/>
          </p:nvSpPr>
          <p:spPr>
            <a:xfrm>
              <a:off x="9907863" y="1108503"/>
              <a:ext cx="216560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Inspector</a:t>
              </a:r>
            </a:p>
          </p:txBody>
        </p:sp>
        <p:sp>
          <p:nvSpPr>
            <p:cNvPr id="4" name="Rectangle 3"/>
            <p:cNvSpPr/>
            <p:nvPr/>
          </p:nvSpPr>
          <p:spPr>
            <a:xfrm>
              <a:off x="5354642" y="973037"/>
              <a:ext cx="507900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latin typeface="Segoe UI Light" charset="0"/>
                  <a:ea typeface="Segoe UI Light" charset="0"/>
                  <a:cs typeface="Segoe UI Light" charset="0"/>
                </a:rPr>
                <a:t>Xamarin.Forms</a:t>
              </a:r>
              <a:r>
                <a:rPr lang="en-US" sz="2400" dirty="0">
                  <a:solidFill>
                    <a:schemeClr val="bg1"/>
                  </a:solidFill>
                  <a:latin typeface="Segoe UI Light" charset="0"/>
                  <a:ea typeface="Segoe UI Light" charset="0"/>
                  <a:cs typeface="Segoe UI Light" charset="0"/>
                </a:rPr>
                <a:t> Native Embedding</a:t>
              </a:r>
            </a:p>
          </p:txBody>
        </p:sp>
        <p:sp>
          <p:nvSpPr>
            <p:cNvPr id="3" name="TextBox 2"/>
            <p:cNvSpPr txBox="1"/>
            <p:nvPr/>
          </p:nvSpPr>
          <p:spPr>
            <a:xfrm>
              <a:off x="338158" y="272613"/>
              <a:ext cx="39798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latin typeface="Segoe UI Light" charset="0"/>
                  <a:ea typeface="Segoe UI Light" charset="0"/>
                  <a:cs typeface="Segoe UI Light" charset="0"/>
                </a:rPr>
                <a:t>Xamarin.Forms</a:t>
              </a:r>
              <a:r>
                <a:rPr lang="en-US" sz="2400" dirty="0">
                  <a:solidFill>
                    <a:schemeClr val="bg1"/>
                  </a:solidFill>
                  <a:latin typeface="Segoe UI Light" charset="0"/>
                  <a:ea typeface="Segoe UI Light" charset="0"/>
                  <a:cs typeface="Segoe UI Light" charset="0"/>
                </a:rPr>
                <a:t> Previewer</a:t>
              </a:r>
            </a:p>
          </p:txBody>
        </p:sp>
        <p:sp>
          <p:nvSpPr>
            <p:cNvPr id="21" name="TextBox 20"/>
            <p:cNvSpPr txBox="1"/>
            <p:nvPr/>
          </p:nvSpPr>
          <p:spPr>
            <a:xfrm>
              <a:off x="4182533" y="272613"/>
              <a:ext cx="472253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latin typeface="Segoe UI" charset="0"/>
                  <a:ea typeface="Segoe UI" charset="0"/>
                  <a:cs typeface="Segoe UI" charset="0"/>
                </a:rPr>
                <a:t>Visual Studio para Mac Preview</a:t>
              </a:r>
            </a:p>
          </p:txBody>
        </p:sp>
        <p:sp>
          <p:nvSpPr>
            <p:cNvPr id="5" name="Rectangle 4"/>
            <p:cNvSpPr/>
            <p:nvPr/>
          </p:nvSpPr>
          <p:spPr>
            <a:xfrm>
              <a:off x="9106110" y="171013"/>
              <a:ext cx="26794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Platform Specifics</a:t>
              </a:r>
            </a:p>
          </p:txBody>
        </p:sp>
        <p:sp>
          <p:nvSpPr>
            <p:cNvPr id="27" name="TextBox 26"/>
            <p:cNvSpPr txBox="1"/>
            <p:nvPr/>
          </p:nvSpPr>
          <p:spPr>
            <a:xfrm>
              <a:off x="343243" y="3754348"/>
              <a:ext cx="129929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iOS 10</a:t>
              </a:r>
            </a:p>
          </p:txBody>
        </p:sp>
        <p:sp>
          <p:nvSpPr>
            <p:cNvPr id="31" name="TextBox 30"/>
            <p:cNvSpPr txBox="1"/>
            <p:nvPr/>
          </p:nvSpPr>
          <p:spPr>
            <a:xfrm>
              <a:off x="1659471" y="3754348"/>
              <a:ext cx="227702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Segoe UI Light" charset="0"/>
                  <a:ea typeface="Segoe UI Light" charset="0"/>
                  <a:cs typeface="Segoe UI Light" charset="0"/>
                </a:rPr>
                <a:t>.NET Standard</a:t>
              </a:r>
            </a:p>
          </p:txBody>
        </p:sp>
        <p:sp>
          <p:nvSpPr>
            <p:cNvPr id="6" name="Rectangle 5"/>
            <p:cNvSpPr/>
            <p:nvPr/>
          </p:nvSpPr>
          <p:spPr>
            <a:xfrm>
              <a:off x="152400" y="2886210"/>
              <a:ext cx="53245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latin typeface="Segoe UI Light" charset="0"/>
                  <a:ea typeface="Segoe UI Light" charset="0"/>
                  <a:cs typeface="Segoe UI Light" charset="0"/>
                </a:rPr>
                <a:t>Xamarin.Forms</a:t>
              </a:r>
              <a:r>
                <a:rPr lang="en-US" sz="2400" dirty="0">
                  <a:solidFill>
                    <a:schemeClr val="bg1"/>
                  </a:solidFill>
                  <a:latin typeface="Segoe UI Light" charset="0"/>
                  <a:ea typeface="Segoe UI Light" charset="0"/>
                  <a:cs typeface="Segoe UI Light" charset="0"/>
                </a:rPr>
                <a:t> URL Navigation</a:t>
              </a:r>
            </a:p>
          </p:txBody>
        </p:sp>
        <p:sp>
          <p:nvSpPr>
            <p:cNvPr id="28" name="TextBox 27"/>
            <p:cNvSpPr txBox="1"/>
            <p:nvPr/>
          </p:nvSpPr>
          <p:spPr>
            <a:xfrm>
              <a:off x="7282517" y="3855944"/>
              <a:ext cx="484174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Remote iOS Simulator on Windows</a:t>
              </a:r>
            </a:p>
          </p:txBody>
        </p:sp>
        <p:sp>
          <p:nvSpPr>
            <p:cNvPr id="32" name="TextBox 31"/>
            <p:cNvSpPr txBox="1"/>
            <p:nvPr/>
          </p:nvSpPr>
          <p:spPr>
            <a:xfrm>
              <a:off x="4085847" y="4109945"/>
              <a:ext cx="3229356"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MIT License Mono</a:t>
              </a:r>
            </a:p>
          </p:txBody>
        </p:sp>
        <p:sp>
          <p:nvSpPr>
            <p:cNvPr id="7" name="Rectangle 6"/>
            <p:cNvSpPr/>
            <p:nvPr/>
          </p:nvSpPr>
          <p:spPr>
            <a:xfrm>
              <a:off x="7795317" y="2907681"/>
              <a:ext cx="3905620"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latin typeface="Segoe UI Light" charset="0"/>
                  <a:ea typeface="Segoe UI Light" charset="0"/>
                  <a:cs typeface="Segoe UI Light" charset="0"/>
                </a:rPr>
                <a:t>Embedded Native Controls</a:t>
              </a:r>
              <a:endParaRPr lang="en-US" sz="2400" dirty="0">
                <a:solidFill>
                  <a:schemeClr val="bg1"/>
                </a:solidFill>
                <a:latin typeface="Segoe UI Light" charset="0"/>
                <a:ea typeface="Segoe UI Light" charset="0"/>
                <a:cs typeface="Segoe UI Light" charset="0"/>
              </a:endParaRPr>
            </a:p>
          </p:txBody>
        </p:sp>
        <p:sp>
          <p:nvSpPr>
            <p:cNvPr id="26" name="TextBox 25"/>
            <p:cNvSpPr txBox="1"/>
            <p:nvPr/>
          </p:nvSpPr>
          <p:spPr>
            <a:xfrm>
              <a:off x="4367446" y="5452426"/>
              <a:ext cx="523646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Multi-process debugging </a:t>
              </a:r>
              <a:r>
                <a:rPr lang="en-US" dirty="0" err="1"/>
                <a:t>en</a:t>
              </a:r>
              <a:r>
                <a:rPr lang="en-US" dirty="0"/>
                <a:t> Mac</a:t>
              </a:r>
            </a:p>
          </p:txBody>
        </p:sp>
        <p:sp>
          <p:nvSpPr>
            <p:cNvPr id="33" name="TextBox 32"/>
            <p:cNvSpPr txBox="1"/>
            <p:nvPr/>
          </p:nvSpPr>
          <p:spPr>
            <a:xfrm>
              <a:off x="239776" y="5452426"/>
              <a:ext cx="384115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Open Source </a:t>
              </a:r>
              <a:r>
                <a:rPr lang="en-US" sz="2400" dirty="0" err="1">
                  <a:solidFill>
                    <a:schemeClr val="bg1"/>
                  </a:solidFill>
                  <a:latin typeface="Segoe UI Light" charset="0"/>
                  <a:ea typeface="Segoe UI Light" charset="0"/>
                  <a:cs typeface="Segoe UI Light" charset="0"/>
                </a:rPr>
                <a:t>Xamarin.iOS</a:t>
              </a:r>
              <a:endParaRPr lang="en-US" sz="2400" dirty="0">
                <a:solidFill>
                  <a:schemeClr val="bg1"/>
                </a:solidFill>
                <a:latin typeface="Segoe UI Light" charset="0"/>
                <a:ea typeface="Segoe UI Light" charset="0"/>
                <a:cs typeface="Segoe UI Light" charset="0"/>
              </a:endParaRPr>
            </a:p>
          </p:txBody>
        </p:sp>
        <p:sp>
          <p:nvSpPr>
            <p:cNvPr id="9" name="Rectangle 8"/>
            <p:cNvSpPr/>
            <p:nvPr/>
          </p:nvSpPr>
          <p:spPr>
            <a:xfrm>
              <a:off x="9964772" y="5452426"/>
              <a:ext cx="22272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latin typeface="Segoe UI Light" charset="0"/>
                  <a:ea typeface="Segoe UI Light" charset="0"/>
                  <a:cs typeface="Segoe UI Light" charset="0"/>
                </a:rPr>
                <a:t>WatchOS</a:t>
              </a:r>
              <a:r>
                <a:rPr lang="en-US" sz="2400" dirty="0">
                  <a:solidFill>
                    <a:schemeClr val="bg1"/>
                  </a:solidFill>
                  <a:latin typeface="Segoe UI Light" charset="0"/>
                  <a:ea typeface="Segoe UI Light" charset="0"/>
                  <a:cs typeface="Segoe UI Light" charset="0"/>
                </a:rPr>
                <a:t> 3</a:t>
              </a:r>
            </a:p>
          </p:txBody>
        </p:sp>
        <p:sp>
          <p:nvSpPr>
            <p:cNvPr id="29" name="TextBox 28"/>
            <p:cNvSpPr txBox="1"/>
            <p:nvPr/>
          </p:nvSpPr>
          <p:spPr>
            <a:xfrm>
              <a:off x="230462" y="4770595"/>
              <a:ext cx="422300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Open Source </a:t>
              </a:r>
              <a:r>
                <a:rPr lang="en-US" dirty="0" err="1"/>
                <a:t>Xamarin.Mac</a:t>
              </a:r>
              <a:endParaRPr lang="en-US" dirty="0"/>
            </a:p>
          </p:txBody>
        </p:sp>
        <p:sp>
          <p:nvSpPr>
            <p:cNvPr id="30" name="TextBox 29"/>
            <p:cNvSpPr txBox="1"/>
            <p:nvPr/>
          </p:nvSpPr>
          <p:spPr>
            <a:xfrm>
              <a:off x="4302590" y="4770595"/>
              <a:ext cx="272034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Segoe UI Light" charset="0"/>
                  <a:ea typeface="Segoe UI Light" charset="0"/>
                  <a:cs typeface="Segoe UI Light" charset="0"/>
                </a:rPr>
                <a:t>Workbooks</a:t>
              </a:r>
            </a:p>
          </p:txBody>
        </p:sp>
        <p:sp>
          <p:nvSpPr>
            <p:cNvPr id="8" name="Rectangle 7"/>
            <p:cNvSpPr/>
            <p:nvPr/>
          </p:nvSpPr>
          <p:spPr>
            <a:xfrm>
              <a:off x="8003797" y="6111603"/>
              <a:ext cx="332460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solidFill>
                    <a:schemeClr val="bg1"/>
                  </a:solidFill>
                  <a:latin typeface="Segoe UI Light" charset="0"/>
                  <a:ea typeface="Segoe UI Light" charset="0"/>
                  <a:cs typeface="Segoe UI Light" charset="0"/>
                </a:rPr>
                <a:t>Xamarin.Forms</a:t>
              </a:r>
              <a:r>
                <a:rPr lang="en-US" sz="2400" dirty="0">
                  <a:solidFill>
                    <a:schemeClr val="bg1"/>
                  </a:solidFill>
                  <a:latin typeface="Segoe UI Light" charset="0"/>
                  <a:ea typeface="Segoe UI Light" charset="0"/>
                  <a:cs typeface="Segoe UI Light" charset="0"/>
                </a:rPr>
                <a:t> </a:t>
              </a:r>
              <a:r>
                <a:rPr lang="en-US" sz="2400" dirty="0" err="1">
                  <a:solidFill>
                    <a:schemeClr val="bg1"/>
                  </a:solidFill>
                  <a:latin typeface="Segoe UI Light" charset="0"/>
                  <a:ea typeface="Segoe UI Light" charset="0"/>
                  <a:cs typeface="Segoe UI Light" charset="0"/>
                </a:rPr>
                <a:t>Tizen</a:t>
              </a:r>
              <a:endParaRPr lang="en-US" sz="2400" dirty="0">
                <a:solidFill>
                  <a:schemeClr val="bg1"/>
                </a:solidFill>
                <a:latin typeface="Segoe UI Light" charset="0"/>
                <a:ea typeface="Segoe UI Light" charset="0"/>
                <a:cs typeface="Segoe UI Light" charset="0"/>
              </a:endParaRPr>
            </a:p>
          </p:txBody>
        </p:sp>
        <p:sp>
          <p:nvSpPr>
            <p:cNvPr id="10" name="Rectangle 9"/>
            <p:cNvSpPr/>
            <p:nvPr/>
          </p:nvSpPr>
          <p:spPr>
            <a:xfrm>
              <a:off x="6428915" y="4770595"/>
              <a:ext cx="34438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latin typeface="Segoe UI" charset="0"/>
                  <a:ea typeface="Segoe UI" charset="0"/>
                  <a:cs typeface="Segoe UI" charset="0"/>
                </a:rPr>
                <a:t>Soporte a </a:t>
              </a:r>
              <a:r>
                <a:rPr lang="en-US" sz="2400" b="1" dirty="0" err="1">
                  <a:solidFill>
                    <a:schemeClr val="bg1"/>
                  </a:solidFill>
                  <a:latin typeface="Segoe UI" charset="0"/>
                  <a:ea typeface="Segoe UI" charset="0"/>
                  <a:cs typeface="Segoe UI" charset="0"/>
                </a:rPr>
                <a:t>BitCode</a:t>
              </a:r>
              <a:endParaRPr lang="en-US" sz="2400" b="1" dirty="0">
                <a:solidFill>
                  <a:schemeClr val="bg1"/>
                </a:solidFill>
                <a:latin typeface="Segoe UI" charset="0"/>
                <a:ea typeface="Segoe UI" charset="0"/>
                <a:cs typeface="Segoe UI" charset="0"/>
              </a:endParaRPr>
            </a:p>
          </p:txBody>
        </p:sp>
        <p:sp>
          <p:nvSpPr>
            <p:cNvPr id="2" name="Rectangle 1"/>
            <p:cNvSpPr/>
            <p:nvPr/>
          </p:nvSpPr>
          <p:spPr>
            <a:xfrm>
              <a:off x="3146213" y="6142197"/>
              <a:ext cx="15443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Segoe UI Light" charset="0"/>
                  <a:ea typeface="Segoe UI Light" charset="0"/>
                  <a:cs typeface="Segoe UI Light" charset="0"/>
                </a:rPr>
                <a:t>TLS 1.2 </a:t>
              </a:r>
            </a:p>
          </p:txBody>
        </p:sp>
        <p:sp>
          <p:nvSpPr>
            <p:cNvPr id="11" name="Rectangle 10"/>
            <p:cNvSpPr/>
            <p:nvPr/>
          </p:nvSpPr>
          <p:spPr>
            <a:xfrm>
              <a:off x="575218" y="6142197"/>
              <a:ext cx="249716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latin typeface="Segoe UI" charset="0"/>
                  <a:ea typeface="Segoe UI" charset="0"/>
                  <a:cs typeface="Segoe UI" charset="0"/>
                </a:rPr>
                <a:t>Hybrid AOT</a:t>
              </a:r>
            </a:p>
          </p:txBody>
        </p:sp>
        <p:sp>
          <p:nvSpPr>
            <p:cNvPr id="12" name="Rectangle 11"/>
            <p:cNvSpPr/>
            <p:nvPr/>
          </p:nvSpPr>
          <p:spPr>
            <a:xfrm>
              <a:off x="9338823" y="4770595"/>
              <a:ext cx="259172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solidFill>
                    <a:schemeClr val="bg1"/>
                  </a:solidFill>
                  <a:latin typeface="Segoe UI Light" charset="0"/>
                  <a:ea typeface="Segoe UI Light" charset="0"/>
                  <a:cs typeface="Segoe UI Light" charset="0"/>
                </a:rPr>
                <a:t>Vulkan</a:t>
              </a:r>
              <a:r>
                <a:rPr lang="en-US" sz="2400" dirty="0">
                  <a:solidFill>
                    <a:schemeClr val="bg1"/>
                  </a:solidFill>
                  <a:latin typeface="Segoe UI Light" charset="0"/>
                  <a:ea typeface="Segoe UI Light" charset="0"/>
                  <a:cs typeface="Segoe UI Light" charset="0"/>
                </a:rPr>
                <a:t> API</a:t>
              </a:r>
            </a:p>
          </p:txBody>
        </p:sp>
        <p:sp>
          <p:nvSpPr>
            <p:cNvPr id="35" name="Rectangle 34"/>
            <p:cNvSpPr/>
            <p:nvPr/>
          </p:nvSpPr>
          <p:spPr>
            <a:xfrm>
              <a:off x="4997366" y="6142197"/>
              <a:ext cx="287663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err="1">
                  <a:solidFill>
                    <a:schemeClr val="bg1"/>
                  </a:solidFill>
                  <a:latin typeface="Segoe UI" charset="0"/>
                  <a:ea typeface="Segoe UI" charset="0"/>
                  <a:cs typeface="Segoe UI" charset="0"/>
                </a:rPr>
                <a:t>Skia</a:t>
              </a:r>
              <a:r>
                <a:rPr lang="en-US" sz="2400" b="1" dirty="0">
                  <a:solidFill>
                    <a:schemeClr val="bg1"/>
                  </a:solidFill>
                  <a:latin typeface="Segoe UI" charset="0"/>
                  <a:ea typeface="Segoe UI" charset="0"/>
                  <a:cs typeface="Segoe UI" charset="0"/>
                </a:rPr>
                <a:t> 2D Graphics</a:t>
              </a:r>
            </a:p>
          </p:txBody>
        </p:sp>
      </p:gr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664" y="2294466"/>
            <a:ext cx="1955800" cy="1955800"/>
          </a:xfrm>
          <a:prstGeom prst="rect">
            <a:avLst/>
          </a:prstGeom>
        </p:spPr>
      </p:pic>
      <p:pic>
        <p:nvPicPr>
          <p:cNvPr id="40" name="Picture 39"/>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3962" r="74094"/>
          <a:stretch/>
        </p:blipFill>
        <p:spPr bwMode="auto">
          <a:xfrm>
            <a:off x="6062129" y="2230966"/>
            <a:ext cx="1590741" cy="205316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737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grpSp>
        <p:nvGrpSpPr>
          <p:cNvPr id="25" name="Group 24"/>
          <p:cNvGrpSpPr/>
          <p:nvPr/>
        </p:nvGrpSpPr>
        <p:grpSpPr>
          <a:xfrm>
            <a:off x="8875911" y="3207364"/>
            <a:ext cx="2611696" cy="673280"/>
            <a:chOff x="9732872" y="4028071"/>
            <a:chExt cx="1552169" cy="400140"/>
          </a:xfrm>
        </p:grpSpPr>
        <p:sp>
          <p:nvSpPr>
            <p:cNvPr id="74" name="TextBox 73"/>
            <p:cNvSpPr txBox="1"/>
            <p:nvPr/>
          </p:nvSpPr>
          <p:spPr>
            <a:xfrm>
              <a:off x="10274848" y="4074696"/>
              <a:ext cx="1010193"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3"/>
            <a:stretch>
              <a:fillRect/>
            </a:stretch>
          </p:blipFill>
          <p:spPr>
            <a:xfrm>
              <a:off x="9732872" y="4028071"/>
              <a:ext cx="581400" cy="400140"/>
            </a:xfrm>
            <a:prstGeom prst="rect">
              <a:avLst/>
            </a:prstGeom>
          </p:spPr>
        </p:pic>
      </p:grpSp>
      <p:grpSp>
        <p:nvGrpSpPr>
          <p:cNvPr id="18" name="Group 17"/>
          <p:cNvGrpSpPr/>
          <p:nvPr/>
        </p:nvGrpSpPr>
        <p:grpSpPr>
          <a:xfrm>
            <a:off x="9000724" y="1898218"/>
            <a:ext cx="2412417" cy="690544"/>
            <a:chOff x="1037953" y="299060"/>
            <a:chExt cx="1433735" cy="410400"/>
          </a:xfrm>
        </p:grpSpPr>
        <p:pic>
          <p:nvPicPr>
            <p:cNvPr id="17" name="Picture 16"/>
            <p:cNvPicPr>
              <a:picLocks noChangeAspect="1"/>
            </p:cNvPicPr>
            <p:nvPr/>
          </p:nvPicPr>
          <p:blipFill>
            <a:blip r:embed="rId4"/>
            <a:stretch>
              <a:fillRect/>
            </a:stretch>
          </p:blipFill>
          <p:spPr>
            <a:xfrm>
              <a:off x="1037953" y="299060"/>
              <a:ext cx="335160" cy="410400"/>
            </a:xfrm>
            <a:prstGeom prst="rect">
              <a:avLst/>
            </a:prstGeom>
          </p:spPr>
        </p:pic>
        <p:sp>
          <p:nvSpPr>
            <p:cNvPr id="53" name="TextBox 52"/>
            <p:cNvSpPr txBox="1"/>
            <p:nvPr/>
          </p:nvSpPr>
          <p:spPr>
            <a:xfrm>
              <a:off x="1428152" y="418198"/>
              <a:ext cx="1043536"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1978913" y="3566686"/>
            <a:ext cx="2047822" cy="782616"/>
            <a:chOff x="788293" y="5082871"/>
            <a:chExt cx="1217050" cy="465120"/>
          </a:xfrm>
        </p:grpSpPr>
        <p:pic>
          <p:nvPicPr>
            <p:cNvPr id="11" name="Picture 10"/>
            <p:cNvPicPr>
              <a:picLocks noChangeAspect="1"/>
            </p:cNvPicPr>
            <p:nvPr/>
          </p:nvPicPr>
          <p:blipFill>
            <a:blip r:embed="rId5"/>
            <a:stretch>
              <a:fillRect/>
            </a:stretch>
          </p:blipFill>
          <p:spPr>
            <a:xfrm>
              <a:off x="788293" y="5082871"/>
              <a:ext cx="499320" cy="465120"/>
            </a:xfrm>
            <a:prstGeom prst="rect">
              <a:avLst/>
            </a:prstGeom>
          </p:spPr>
        </p:pic>
        <p:sp>
          <p:nvSpPr>
            <p:cNvPr id="56" name="TextBox 55"/>
            <p:cNvSpPr txBox="1"/>
            <p:nvPr/>
          </p:nvSpPr>
          <p:spPr>
            <a:xfrm>
              <a:off x="1304775" y="5175630"/>
              <a:ext cx="70056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50985" y="4486771"/>
            <a:ext cx="3465076" cy="840161"/>
            <a:chOff x="945613" y="3735903"/>
            <a:chExt cx="2059346" cy="499320"/>
          </a:xfrm>
        </p:grpSpPr>
        <p:pic>
          <p:nvPicPr>
            <p:cNvPr id="12" name="Picture 11"/>
            <p:cNvPicPr>
              <a:picLocks noChangeAspect="1"/>
            </p:cNvPicPr>
            <p:nvPr/>
          </p:nvPicPr>
          <p:blipFill>
            <a:blip r:embed="rId6"/>
            <a:stretch>
              <a:fillRect/>
            </a:stretch>
          </p:blipFill>
          <p:spPr>
            <a:xfrm>
              <a:off x="945613" y="3735903"/>
              <a:ext cx="519840" cy="499320"/>
            </a:xfrm>
            <a:prstGeom prst="rect">
              <a:avLst/>
            </a:prstGeom>
          </p:spPr>
        </p:pic>
        <p:sp>
          <p:nvSpPr>
            <p:cNvPr id="77" name="TextBox 76"/>
            <p:cNvSpPr txBox="1"/>
            <p:nvPr/>
          </p:nvSpPr>
          <p:spPr>
            <a:xfrm>
              <a:off x="1431118" y="3860710"/>
              <a:ext cx="1573841"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42946" y="2618572"/>
            <a:ext cx="2755793" cy="644507"/>
            <a:chOff x="398413" y="3007109"/>
            <a:chExt cx="1637807" cy="383040"/>
          </a:xfrm>
        </p:grpSpPr>
        <p:sp>
          <p:nvSpPr>
            <p:cNvPr id="63" name="TextBox 62"/>
            <p:cNvSpPr txBox="1"/>
            <p:nvPr/>
          </p:nvSpPr>
          <p:spPr>
            <a:xfrm>
              <a:off x="857364" y="3059427"/>
              <a:ext cx="1178856" cy="24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7"/>
            <a:stretch>
              <a:fillRect/>
            </a:stretch>
          </p:blipFill>
          <p:spPr>
            <a:xfrm>
              <a:off x="398413" y="3007109"/>
              <a:ext cx="389880" cy="383040"/>
            </a:xfrm>
            <a:prstGeom prst="rect">
              <a:avLst/>
            </a:prstGeom>
          </p:spPr>
        </p:pic>
      </p:grpSp>
      <p:grpSp>
        <p:nvGrpSpPr>
          <p:cNvPr id="23" name="Group 22"/>
          <p:cNvGrpSpPr/>
          <p:nvPr/>
        </p:nvGrpSpPr>
        <p:grpSpPr>
          <a:xfrm>
            <a:off x="8092499" y="5111465"/>
            <a:ext cx="3162758" cy="845916"/>
            <a:chOff x="9000731" y="4515809"/>
            <a:chExt cx="1879673" cy="502740"/>
          </a:xfrm>
        </p:grpSpPr>
        <p:sp>
          <p:nvSpPr>
            <p:cNvPr id="60" name="TextBox 59"/>
            <p:cNvSpPr txBox="1"/>
            <p:nvPr/>
          </p:nvSpPr>
          <p:spPr>
            <a:xfrm>
              <a:off x="9534446" y="4612157"/>
              <a:ext cx="134595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8"/>
            <a:stretch>
              <a:fillRect/>
            </a:stretch>
          </p:blipFill>
          <p:spPr>
            <a:xfrm>
              <a:off x="9000731" y="4515809"/>
              <a:ext cx="554040" cy="502740"/>
            </a:xfrm>
            <a:prstGeom prst="rect">
              <a:avLst/>
            </a:prstGeom>
          </p:spPr>
        </p:pic>
      </p:grpSp>
      <p:grpSp>
        <p:nvGrpSpPr>
          <p:cNvPr id="24" name="Group 23"/>
          <p:cNvGrpSpPr/>
          <p:nvPr/>
        </p:nvGrpSpPr>
        <p:grpSpPr>
          <a:xfrm>
            <a:off x="9344444" y="4070346"/>
            <a:ext cx="2085920" cy="920724"/>
            <a:chOff x="10310502" y="2808057"/>
            <a:chExt cx="1239694" cy="547200"/>
          </a:xfrm>
        </p:grpSpPr>
        <p:sp>
          <p:nvSpPr>
            <p:cNvPr id="50" name="TextBox 49"/>
            <p:cNvSpPr txBox="1"/>
            <p:nvPr/>
          </p:nvSpPr>
          <p:spPr>
            <a:xfrm>
              <a:off x="10849017" y="2943190"/>
              <a:ext cx="701179"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9"/>
            <a:stretch>
              <a:fillRect/>
            </a:stretch>
          </p:blipFill>
          <p:spPr>
            <a:xfrm>
              <a:off x="10310502" y="2808057"/>
              <a:ext cx="547200" cy="547200"/>
            </a:xfrm>
            <a:prstGeom prst="rect">
              <a:avLst/>
            </a:prstGeom>
          </p:spPr>
        </p:pic>
      </p:grpSp>
      <p:grpSp>
        <p:nvGrpSpPr>
          <p:cNvPr id="94" name="Group 93"/>
          <p:cNvGrpSpPr/>
          <p:nvPr/>
        </p:nvGrpSpPr>
        <p:grpSpPr>
          <a:xfrm>
            <a:off x="2829791" y="5499357"/>
            <a:ext cx="1802262" cy="737923"/>
            <a:chOff x="2716950" y="3143371"/>
            <a:chExt cx="1085639" cy="444507"/>
          </a:xfrm>
        </p:grpSpPr>
        <p:sp>
          <p:nvSpPr>
            <p:cNvPr id="95" name="TextBox 94"/>
            <p:cNvSpPr txBox="1"/>
            <p:nvPr/>
          </p:nvSpPr>
          <p:spPr>
            <a:xfrm>
              <a:off x="3220866" y="3183033"/>
              <a:ext cx="581723" cy="284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0"/>
            <a:stretch>
              <a:fillRect/>
            </a:stretch>
          </p:blipFill>
          <p:spPr>
            <a:xfrm>
              <a:off x="2716950" y="3143371"/>
              <a:ext cx="510710" cy="444507"/>
            </a:xfrm>
            <a:prstGeom prst="rect">
              <a:avLst/>
            </a:prstGeom>
          </p:spPr>
        </p:pic>
      </p:grpSp>
      <p:pic>
        <p:nvPicPr>
          <p:cNvPr id="7" name="Picture 6"/>
          <p:cNvPicPr>
            <a:picLocks noChangeAspect="1"/>
          </p:cNvPicPr>
          <p:nvPr/>
        </p:nvPicPr>
        <p:blipFill>
          <a:blip r:embed="rId11"/>
          <a:stretch>
            <a:fillRect/>
          </a:stretch>
        </p:blipFill>
        <p:spPr>
          <a:xfrm>
            <a:off x="1580745" y="1598566"/>
            <a:ext cx="1499535" cy="531414"/>
          </a:xfrm>
          <a:prstGeom prst="rect">
            <a:avLst/>
          </a:prstGeom>
        </p:spPr>
      </p:pic>
      <p:pic>
        <p:nvPicPr>
          <p:cNvPr id="9" name="Picture 8"/>
          <p:cNvPicPr>
            <a:picLocks noChangeAspect="1"/>
          </p:cNvPicPr>
          <p:nvPr/>
        </p:nvPicPr>
        <p:blipFill>
          <a:blip r:embed="rId12"/>
          <a:stretch>
            <a:fillRect/>
          </a:stretch>
        </p:blipFill>
        <p:spPr>
          <a:xfrm>
            <a:off x="3583782" y="807888"/>
            <a:ext cx="1362737" cy="536675"/>
          </a:xfrm>
          <a:prstGeom prst="rect">
            <a:avLst/>
          </a:prstGeom>
        </p:spPr>
      </p:pic>
      <p:pic>
        <p:nvPicPr>
          <p:cNvPr id="10" name="Picture 9"/>
          <p:cNvPicPr>
            <a:picLocks noChangeAspect="1"/>
          </p:cNvPicPr>
          <p:nvPr/>
        </p:nvPicPr>
        <p:blipFill>
          <a:blip r:embed="rId13"/>
          <a:stretch>
            <a:fillRect/>
          </a:stretch>
        </p:blipFill>
        <p:spPr>
          <a:xfrm>
            <a:off x="5367128" y="1659367"/>
            <a:ext cx="2278245" cy="489322"/>
          </a:xfrm>
          <a:prstGeom prst="rect">
            <a:avLst/>
          </a:prstGeom>
        </p:spPr>
      </p:pic>
      <p:pic>
        <p:nvPicPr>
          <p:cNvPr id="14" name="Picture 13"/>
          <p:cNvPicPr>
            <a:picLocks noChangeAspect="1"/>
          </p:cNvPicPr>
          <p:nvPr/>
        </p:nvPicPr>
        <p:blipFill>
          <a:blip r:embed="rId14"/>
          <a:stretch>
            <a:fillRect/>
          </a:stretch>
        </p:blipFill>
        <p:spPr>
          <a:xfrm>
            <a:off x="7797297" y="701333"/>
            <a:ext cx="2157228" cy="489322"/>
          </a:xfrm>
          <a:prstGeom prst="rect">
            <a:avLst/>
          </a:prstGeom>
        </p:spPr>
      </p:pic>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92978" y="2646408"/>
            <a:ext cx="1101240" cy="1497960"/>
          </a:xfrm>
          <a:prstGeom prst="rect">
            <a:avLst/>
          </a:prstGeom>
        </p:spPr>
      </p:pic>
      <p:pic>
        <p:nvPicPr>
          <p:cNvPr id="98" name="Picture 9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553235" y="2625055"/>
            <a:ext cx="3053436" cy="1966969"/>
          </a:xfrm>
          <a:prstGeom prst="rect">
            <a:avLst/>
          </a:prstGeom>
        </p:spPr>
      </p:pic>
    </p:spTree>
    <p:extLst>
      <p:ext uri="{BB962C8B-B14F-4D97-AF65-F5344CB8AC3E}">
        <p14:creationId xmlns:p14="http://schemas.microsoft.com/office/powerpoint/2010/main" val="204096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10" presetClass="entr" presetSubtype="0" fill="hold" nodeType="with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par>
                                <p:cTn id="16" presetID="10" presetClass="entr" presetSubtype="0" fill="hold" nodeType="withEffect">
                                  <p:stCondLst>
                                    <p:cond delay="2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750"/>
                                        <p:tgtEl>
                                          <p:spTgt spid="19"/>
                                        </p:tgtEl>
                                      </p:cBhvr>
                                    </p:animEffect>
                                  </p:childTnLst>
                                </p:cTn>
                              </p:par>
                              <p:par>
                                <p:cTn id="19" presetID="10" presetClass="entr" presetSubtype="0" fill="hold"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par>
                                <p:cTn id="22" presetID="10" presetClass="entr" presetSubtype="0" fill="hold" nodeType="withEffect">
                                  <p:stCondLst>
                                    <p:cond delay="40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750"/>
                                        <p:tgtEl>
                                          <p:spTgt spid="94"/>
                                        </p:tgtEl>
                                      </p:cBhvr>
                                    </p:animEffect>
                                  </p:childTnLst>
                                </p:cTn>
                              </p:par>
                              <p:par>
                                <p:cTn id="25" presetID="10" presetClass="entr" presetSubtype="0" fill="hold"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par>
                                <p:cTn id="28" presetID="10" presetClass="entr" presetSubtype="0" fill="hold" nodeType="withEffect">
                                  <p:stCondLst>
                                    <p:cond delay="6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10" presetClass="entr" presetSubtype="0" fill="hold" nodeType="withEffect">
                                  <p:stCondLst>
                                    <p:cond delay="7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10" presetClass="entr" presetSubtype="0" fill="hold" nodeType="withEffect">
                                  <p:stCondLst>
                                    <p:cond delay="8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childTnLst>
                                </p:cTn>
                              </p:par>
                              <p:par>
                                <p:cTn id="37" presetID="10" presetClass="entr" presetSubtype="0" fill="hold" nodeType="withEffect">
                                  <p:stCondLst>
                                    <p:cond delay="9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childTnLst>
                                </p:cTn>
                              </p:par>
                              <p:par>
                                <p:cTn id="43" presetID="10" presetClass="entr" presetSubtype="0" fill="hold" nodeType="withEffect">
                                  <p:stCondLst>
                                    <p:cond delay="11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67" name="Rectangle: Rounded Corners 66"/>
          <p:cNvSpPr/>
          <p:nvPr/>
        </p:nvSpPr>
        <p:spPr>
          <a:xfrm>
            <a:off x="2521249" y="783234"/>
            <a:ext cx="7199621" cy="2655727"/>
          </a:xfrm>
          <a:prstGeom prst="roundRect">
            <a:avLst>
              <a:gd name="adj" fmla="val 13598"/>
            </a:avLst>
          </a:prstGeom>
          <a:solidFill>
            <a:schemeClr val="tx2"/>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Helvetica Light"/>
              <a:ea typeface="+mn-ea"/>
              <a:cs typeface="+mn-cs"/>
              <a:sym typeface="Helvetica Ligh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67074" y="1089930"/>
            <a:ext cx="876713" cy="31069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6494" y="1086854"/>
            <a:ext cx="796733" cy="31377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97813" y="1634819"/>
            <a:ext cx="1331991" cy="28608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53204" y="1087654"/>
            <a:ext cx="1261237" cy="286085"/>
          </a:xfrm>
          <a:prstGeom prst="rect">
            <a:avLst/>
          </a:prstGeom>
        </p:spPr>
      </p:pic>
      <p:grpSp>
        <p:nvGrpSpPr>
          <p:cNvPr id="25" name="Group 24"/>
          <p:cNvGrpSpPr/>
          <p:nvPr/>
        </p:nvGrpSpPr>
        <p:grpSpPr>
          <a:xfrm>
            <a:off x="7767233" y="1604703"/>
            <a:ext cx="1699450" cy="393638"/>
            <a:chOff x="9732872" y="4028071"/>
            <a:chExt cx="1727524" cy="400140"/>
          </a:xfrm>
        </p:grpSpPr>
        <p:sp>
          <p:nvSpPr>
            <p:cNvPr id="74" name="TextBox 73"/>
            <p:cNvSpPr txBox="1"/>
            <p:nvPr/>
          </p:nvSpPr>
          <p:spPr>
            <a:xfrm>
              <a:off x="10274849" y="4037643"/>
              <a:ext cx="1185547"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32872" y="4028071"/>
              <a:ext cx="581400" cy="400140"/>
            </a:xfrm>
            <a:prstGeom prst="rect">
              <a:avLst/>
            </a:prstGeom>
          </p:spPr>
        </p:pic>
      </p:grpSp>
      <p:grpSp>
        <p:nvGrpSpPr>
          <p:cNvPr id="18" name="Group 17"/>
          <p:cNvGrpSpPr/>
          <p:nvPr/>
        </p:nvGrpSpPr>
        <p:grpSpPr>
          <a:xfrm>
            <a:off x="5410624" y="2668392"/>
            <a:ext cx="1557413" cy="429565"/>
            <a:chOff x="1069143" y="299060"/>
            <a:chExt cx="1583142" cy="436662"/>
          </a:xfrm>
        </p:grpSpPr>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69143" y="299060"/>
              <a:ext cx="335160" cy="410400"/>
            </a:xfrm>
            <a:prstGeom prst="rect">
              <a:avLst/>
            </a:prstGeom>
          </p:spPr>
        </p:pic>
        <p:sp>
          <p:nvSpPr>
            <p:cNvPr id="53" name="TextBox 52"/>
            <p:cNvSpPr txBox="1"/>
            <p:nvPr/>
          </p:nvSpPr>
          <p:spPr>
            <a:xfrm>
              <a:off x="1428152" y="381146"/>
              <a:ext cx="1224133"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720939" y="2690660"/>
            <a:ext cx="1326518" cy="457561"/>
            <a:chOff x="788293" y="5082871"/>
            <a:chExt cx="1348430" cy="465120"/>
          </a:xfrm>
        </p:grpSpPr>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293" y="5082871"/>
              <a:ext cx="499320" cy="465120"/>
            </a:xfrm>
            <a:prstGeom prst="rect">
              <a:avLst/>
            </a:prstGeom>
          </p:spPr>
        </p:pic>
        <p:sp>
          <p:nvSpPr>
            <p:cNvPr id="56" name="TextBox 55"/>
            <p:cNvSpPr txBox="1"/>
            <p:nvPr/>
          </p:nvSpPr>
          <p:spPr>
            <a:xfrm>
              <a:off x="1304775" y="5138577"/>
              <a:ext cx="831948"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750045" y="1541671"/>
            <a:ext cx="2274582" cy="491206"/>
            <a:chOff x="945613" y="3735903"/>
            <a:chExt cx="2312157" cy="499320"/>
          </a:xfrm>
        </p:grpSpPr>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45613" y="3735903"/>
              <a:ext cx="519840" cy="499320"/>
            </a:xfrm>
            <a:prstGeom prst="rect">
              <a:avLst/>
            </a:prstGeom>
          </p:spPr>
        </p:pic>
        <p:sp>
          <p:nvSpPr>
            <p:cNvPr id="77" name="TextBox 76"/>
            <p:cNvSpPr txBox="1"/>
            <p:nvPr/>
          </p:nvSpPr>
          <p:spPr>
            <a:xfrm>
              <a:off x="1431118" y="3823658"/>
              <a:ext cx="1826652"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769373" y="2182238"/>
            <a:ext cx="2058215" cy="379792"/>
            <a:chOff x="398413" y="3004083"/>
            <a:chExt cx="2092215" cy="386066"/>
          </a:xfrm>
        </p:grpSpPr>
        <p:sp>
          <p:nvSpPr>
            <p:cNvPr id="63" name="TextBox 62"/>
            <p:cNvSpPr txBox="1"/>
            <p:nvPr/>
          </p:nvSpPr>
          <p:spPr>
            <a:xfrm>
              <a:off x="857364" y="3004083"/>
              <a:ext cx="1633264"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8413" y="3007109"/>
              <a:ext cx="389880" cy="383040"/>
            </a:xfrm>
            <a:prstGeom prst="rect">
              <a:avLst/>
            </a:prstGeom>
          </p:spPr>
        </p:pic>
      </p:grpSp>
      <p:grpSp>
        <p:nvGrpSpPr>
          <p:cNvPr id="23" name="Group 22"/>
          <p:cNvGrpSpPr/>
          <p:nvPr/>
        </p:nvGrpSpPr>
        <p:grpSpPr>
          <a:xfrm>
            <a:off x="5273346" y="2117521"/>
            <a:ext cx="2030116" cy="494570"/>
            <a:chOff x="9038160" y="4515809"/>
            <a:chExt cx="2063653" cy="502740"/>
          </a:xfrm>
        </p:grpSpPr>
        <p:sp>
          <p:nvSpPr>
            <p:cNvPr id="60" name="TextBox 59"/>
            <p:cNvSpPr txBox="1"/>
            <p:nvPr/>
          </p:nvSpPr>
          <p:spPr>
            <a:xfrm>
              <a:off x="9534446" y="4575106"/>
              <a:ext cx="1567367"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38160" y="4515809"/>
              <a:ext cx="554040" cy="502740"/>
            </a:xfrm>
            <a:prstGeom prst="rect">
              <a:avLst/>
            </a:prstGeom>
          </p:spPr>
        </p:pic>
      </p:grpSp>
      <p:grpSp>
        <p:nvGrpSpPr>
          <p:cNvPr id="24" name="Group 23"/>
          <p:cNvGrpSpPr/>
          <p:nvPr/>
        </p:nvGrpSpPr>
        <p:grpSpPr>
          <a:xfrm>
            <a:off x="7773370" y="2087248"/>
            <a:ext cx="1348898" cy="538308"/>
            <a:chOff x="10310502" y="2808057"/>
            <a:chExt cx="1371182" cy="547200"/>
          </a:xfrm>
        </p:grpSpPr>
        <p:sp>
          <p:nvSpPr>
            <p:cNvPr id="50" name="TextBox 49"/>
            <p:cNvSpPr txBox="1"/>
            <p:nvPr/>
          </p:nvSpPr>
          <p:spPr>
            <a:xfrm>
              <a:off x="10849017" y="2906137"/>
              <a:ext cx="832667"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310502" y="2808057"/>
              <a:ext cx="547200" cy="547200"/>
            </a:xfrm>
            <a:prstGeom prst="rect">
              <a:avLst/>
            </a:prstGeom>
          </p:spPr>
        </p:pic>
      </p:grpSp>
      <p:grpSp>
        <p:nvGrpSpPr>
          <p:cNvPr id="3" name="Group 2"/>
          <p:cNvGrpSpPr/>
          <p:nvPr/>
        </p:nvGrpSpPr>
        <p:grpSpPr>
          <a:xfrm>
            <a:off x="7833781" y="2759109"/>
            <a:ext cx="1181409" cy="444507"/>
            <a:chOff x="2716950" y="3143371"/>
            <a:chExt cx="1181409" cy="444507"/>
          </a:xfrm>
        </p:grpSpPr>
        <p:sp>
          <p:nvSpPr>
            <p:cNvPr id="52" name="TextBox 51"/>
            <p:cNvSpPr txBox="1"/>
            <p:nvPr/>
          </p:nvSpPr>
          <p:spPr>
            <a:xfrm>
              <a:off x="3220866" y="3143371"/>
              <a:ext cx="67749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716950" y="3143371"/>
              <a:ext cx="510710" cy="444507"/>
            </a:xfrm>
            <a:prstGeom prst="rect">
              <a:avLst/>
            </a:prstGeom>
          </p:spPr>
        </p:pic>
      </p:grpSp>
      <p:sp>
        <p:nvSpPr>
          <p:cNvPr id="15" name="Rectangle: Rounded Corners 14"/>
          <p:cNvSpPr/>
          <p:nvPr/>
        </p:nvSpPr>
        <p:spPr>
          <a:xfrm>
            <a:off x="2387260" y="662787"/>
            <a:ext cx="7450212" cy="2896622"/>
          </a:xfrm>
          <a:prstGeom prst="roundRect">
            <a:avLst/>
          </a:prstGeom>
          <a:noFill/>
          <a:ln w="38100" cap="rnd">
            <a:solidFill>
              <a:srgbClr val="4EB1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Helvetica Light"/>
              <a:ea typeface="+mn-ea"/>
              <a:cs typeface="+mn-cs"/>
              <a:sym typeface="Helvetica Light"/>
            </a:endParaRPr>
          </a:p>
        </p:txBody>
      </p:sp>
      <p:sp>
        <p:nvSpPr>
          <p:cNvPr id="68" name="TextBox 67"/>
          <p:cNvSpPr txBox="1"/>
          <p:nvPr/>
        </p:nvSpPr>
        <p:spPr>
          <a:xfrm>
            <a:off x="3310330" y="1259521"/>
            <a:ext cx="55856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sym typeface="Helvetica Light"/>
              </a:rPr>
              <a:t>Visual Studio Mobile Center</a:t>
            </a:r>
          </a:p>
        </p:txBody>
      </p:sp>
      <p:sp>
        <p:nvSpPr>
          <p:cNvPr id="69" name="TextBox 68"/>
          <p:cNvSpPr txBox="1"/>
          <p:nvPr/>
        </p:nvSpPr>
        <p:spPr>
          <a:xfrm>
            <a:off x="4302949" y="1911434"/>
            <a:ext cx="360040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rPr>
              <a:t>Mission control para mobile apps</a:t>
            </a:r>
          </a:p>
        </p:txBody>
      </p:sp>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92978" y="4499575"/>
            <a:ext cx="1101240" cy="1497960"/>
          </a:xfrm>
          <a:prstGeom prst="rect">
            <a:avLst/>
          </a:prstGeom>
        </p:spPr>
      </p:pic>
      <p:pic>
        <p:nvPicPr>
          <p:cNvPr id="73" name="Picture 7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553235" y="4469783"/>
            <a:ext cx="3053436" cy="1966969"/>
          </a:xfrm>
          <a:prstGeom prst="rect">
            <a:avLst/>
          </a:prstGeom>
        </p:spPr>
      </p:pic>
      <p:cxnSp>
        <p:nvCxnSpPr>
          <p:cNvPr id="75" name="Straight Connector 74"/>
          <p:cNvCxnSpPr>
            <a:cxnSpLocks/>
            <a:endCxn id="73" idx="0"/>
          </p:cNvCxnSpPr>
          <p:nvPr/>
        </p:nvCxnSpPr>
        <p:spPr>
          <a:xfrm>
            <a:off x="6079953" y="3290131"/>
            <a:ext cx="0" cy="1179652"/>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2" name="TextBox 1"/>
          <p:cNvSpPr txBox="1"/>
          <p:nvPr/>
        </p:nvSpPr>
        <p:spPr>
          <a:xfrm>
            <a:off x="5142761" y="5095994"/>
            <a:ext cx="45204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Wingdings" panose="05000000000000000000" pitchFamily="2" charset="2"/>
              </a:rPr>
              <a:t>:-)</a:t>
            </a: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endParaRPr>
          </a:p>
        </p:txBody>
      </p:sp>
      <p:sp>
        <p:nvSpPr>
          <p:cNvPr id="46" name="TextBox 45"/>
          <p:cNvSpPr txBox="1"/>
          <p:nvPr/>
        </p:nvSpPr>
        <p:spPr>
          <a:xfrm>
            <a:off x="3798271" y="2251129"/>
            <a:ext cx="462197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rPr>
              <a:t>Continuous build, testing, y </a:t>
            </a:r>
            <a:r>
              <a:rPr kumimoji="0" lang="en-US" sz="1800" b="0" i="0" u="none" strike="noStrike" kern="1200" cap="none" spc="0" normalizeH="0" baseline="0" noProof="0" dirty="0" err="1">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rPr>
              <a:t>monitorización</a:t>
            </a:r>
            <a:endParaRPr kumimoji="0" lang="en-US" sz="1800" b="0" i="0" u="none" strike="noStrike" kern="1200" cap="none" spc="0" normalizeH="0" baseline="0" noProof="0" dirty="0">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endParaRPr>
          </a:p>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para Apps </a:t>
            </a:r>
            <a:r>
              <a:rPr lang="en-US" dirty="0" err="1">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móviles</a:t>
            </a:r>
            <a:endParaRPr kumimoji="0" lang="en-US" sz="1800" b="0" i="0" u="none" strike="noStrike" kern="1200" cap="none" spc="0" normalizeH="0" baseline="0" noProof="0" dirty="0">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xit" presetSubtype="0" fill="hold" nodeType="withEffect">
                                  <p:stCondLst>
                                    <p:cond delay="25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par>
                          <p:cTn id="61" fill="hold">
                            <p:stCondLst>
                              <p:cond delay="1750"/>
                            </p:stCondLst>
                            <p:childTnLst>
                              <p:par>
                                <p:cTn id="62" presetID="22" presetClass="entr" presetSubtype="4" fill="hold" nodeType="after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wipe(down)">
                                      <p:cBhvr>
                                        <p:cTn id="64" dur="500"/>
                                        <p:tgtEl>
                                          <p:spTgt spid="75"/>
                                        </p:tgtEl>
                                      </p:cBhvr>
                                    </p:animEffect>
                                  </p:childTnLst>
                                </p:cTn>
                              </p:par>
                            </p:childTnLst>
                          </p:cTn>
                        </p:par>
                        <p:par>
                          <p:cTn id="65" fill="hold">
                            <p:stCondLst>
                              <p:cond delay="2250"/>
                            </p:stCondLst>
                            <p:childTnLst>
                              <p:par>
                                <p:cTn id="66" presetID="10" presetClass="entr" presetSubtype="0" fill="hold" grpId="0" nodeType="after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par>
                          <p:cTn id="69" fill="hold">
                            <p:stCondLst>
                              <p:cond delay="2750"/>
                            </p:stCondLst>
                            <p:childTnLst>
                              <p:par>
                                <p:cTn id="70" presetID="10" presetClass="entr" presetSubtype="0"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 grpId="0" animBg="1"/>
      <p:bldP spid="68" grpId="0"/>
      <p:bldP spid="69" grpId="0"/>
      <p:bldP spid="2" grpId="0"/>
      <p:bldP spid="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Visual Studio Mobile Center</a:t>
            </a:r>
          </a:p>
        </p:txBody>
      </p:sp>
    </p:spTree>
    <p:extLst>
      <p:ext uri="{BB962C8B-B14F-4D97-AF65-F5344CB8AC3E}">
        <p14:creationId xmlns:p14="http://schemas.microsoft.com/office/powerpoint/2010/main" val="189345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8"/>
            <a:ext cx="9541633" cy="445443"/>
            <a:chOff x="1735137" y="5935662"/>
            <a:chExt cx="9732963" cy="45437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454375"/>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Sponsors</a:t>
            </a:r>
          </a:p>
        </p:txBody>
      </p:sp>
      <p:pic>
        <p:nvPicPr>
          <p:cNvPr id="11" name="Picture 10"/>
          <p:cNvPicPr>
            <a:picLocks noChangeAspect="1"/>
          </p:cNvPicPr>
          <p:nvPr/>
        </p:nvPicPr>
        <p:blipFill>
          <a:blip r:embed="rId3"/>
          <a:stretch>
            <a:fillRect/>
          </a:stretch>
        </p:blipFill>
        <p:spPr>
          <a:xfrm>
            <a:off x="8198386" y="4202348"/>
            <a:ext cx="3993614" cy="1469025"/>
          </a:xfrm>
          <a:prstGeom prst="rect">
            <a:avLst/>
          </a:prstGeom>
        </p:spPr>
      </p:pic>
      <p:pic>
        <p:nvPicPr>
          <p:cNvPr id="9" name="Imagen 8"/>
          <p:cNvPicPr>
            <a:picLocks noChangeAspect="1"/>
          </p:cNvPicPr>
          <p:nvPr/>
        </p:nvPicPr>
        <p:blipFill>
          <a:blip r:embed="rId4"/>
          <a:stretch>
            <a:fillRect/>
          </a:stretch>
        </p:blipFill>
        <p:spPr>
          <a:xfrm>
            <a:off x="200556" y="834814"/>
            <a:ext cx="5589671" cy="2937683"/>
          </a:xfrm>
          <a:prstGeom prst="rect">
            <a:avLst/>
          </a:prstGeom>
        </p:spPr>
      </p:pic>
      <p:pic>
        <p:nvPicPr>
          <p:cNvPr id="10" name="Imagen 9"/>
          <p:cNvPicPr>
            <a:picLocks noChangeAspect="1"/>
          </p:cNvPicPr>
          <p:nvPr/>
        </p:nvPicPr>
        <p:blipFill>
          <a:blip r:embed="rId5"/>
          <a:stretch>
            <a:fillRect/>
          </a:stretch>
        </p:blipFill>
        <p:spPr>
          <a:xfrm>
            <a:off x="3565367" y="2978587"/>
            <a:ext cx="5589273" cy="1524347"/>
          </a:xfrm>
          <a:prstGeom prst="rect">
            <a:avLst/>
          </a:prstGeom>
        </p:spPr>
      </p:pic>
      <p:pic>
        <p:nvPicPr>
          <p:cNvPr id="12" name="Imagen 11"/>
          <p:cNvPicPr>
            <a:picLocks noChangeAspect="1"/>
          </p:cNvPicPr>
          <p:nvPr/>
        </p:nvPicPr>
        <p:blipFill>
          <a:blip r:embed="rId6"/>
          <a:stretch>
            <a:fillRect/>
          </a:stretch>
        </p:blipFill>
        <p:spPr>
          <a:xfrm>
            <a:off x="8710112" y="834814"/>
            <a:ext cx="3161046" cy="3161046"/>
          </a:xfrm>
          <a:prstGeom prst="rect">
            <a:avLst/>
          </a:prstGeom>
        </p:spPr>
      </p:pic>
      <p:pic>
        <p:nvPicPr>
          <p:cNvPr id="13" name="Imagen 12"/>
          <p:cNvPicPr>
            <a:picLocks noChangeAspect="1"/>
          </p:cNvPicPr>
          <p:nvPr/>
        </p:nvPicPr>
        <p:blipFill>
          <a:blip r:embed="rId7"/>
          <a:stretch>
            <a:fillRect/>
          </a:stretch>
        </p:blipFill>
        <p:spPr>
          <a:xfrm>
            <a:off x="616146" y="3953356"/>
            <a:ext cx="5127712" cy="2692049"/>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0" y="961"/>
            <a:ext cx="12192000" cy="6856079"/>
          </a:xfrm>
          <a:prstGeom prst="rect">
            <a:avLst/>
          </a:prstGeom>
          <a:solidFill>
            <a:schemeClr val="accent3">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3"/>
          <p:cNvSpPr>
            <a:spLocks noGrp="1"/>
          </p:cNvSpPr>
          <p:nvPr>
            <p:ph type="title"/>
          </p:nvPr>
        </p:nvSpPr>
        <p:spPr>
          <a:xfrm>
            <a:off x="269240" y="289511"/>
            <a:ext cx="11655840" cy="899665"/>
          </a:xfrm>
        </p:spPr>
        <p:txBody>
          <a:bodyPr/>
          <a:lstStyle/>
          <a:p>
            <a:r>
              <a:rPr lang="en-US" dirty="0">
                <a:solidFill>
                  <a:schemeClr val="bg1"/>
                </a:solidFill>
              </a:rPr>
              <a:t>El </a:t>
            </a:r>
            <a:r>
              <a:rPr lang="en-US" dirty="0" err="1">
                <a:solidFill>
                  <a:schemeClr val="bg1"/>
                </a:solidFill>
              </a:rPr>
              <a:t>triunfo</a:t>
            </a:r>
            <a:r>
              <a:rPr lang="en-US" dirty="0">
                <a:solidFill>
                  <a:schemeClr val="bg1"/>
                </a:solidFill>
              </a:rPr>
              <a:t> de la </a:t>
            </a:r>
            <a:r>
              <a:rPr lang="en-US" dirty="0" err="1">
                <a:solidFill>
                  <a:schemeClr val="bg1"/>
                </a:solidFill>
              </a:rPr>
              <a:t>movilidad</a:t>
            </a:r>
            <a:r>
              <a:rPr lang="en-US" dirty="0">
                <a:solidFill>
                  <a:schemeClr val="bg1"/>
                </a:solidFill>
              </a:rPr>
              <a:t>, </a:t>
            </a:r>
            <a:r>
              <a:rPr lang="en-US" dirty="0" err="1">
                <a:solidFill>
                  <a:schemeClr val="bg1"/>
                </a:solidFill>
              </a:rPr>
              <a:t>una</a:t>
            </a:r>
            <a:r>
              <a:rPr lang="en-US" dirty="0">
                <a:solidFill>
                  <a:schemeClr val="bg1"/>
                </a:solidFill>
              </a:rPr>
              <a:t> </a:t>
            </a:r>
            <a:r>
              <a:rPr lang="en-US" dirty="0" err="1">
                <a:solidFill>
                  <a:schemeClr val="bg1"/>
                </a:solidFill>
              </a:rPr>
              <a:t>realidad</a:t>
            </a:r>
            <a:endParaRPr lang="en-US" dirty="0">
              <a:solidFill>
                <a:schemeClr val="bg1"/>
              </a:solidFill>
            </a:endParaRPr>
          </a:p>
        </p:txBody>
      </p:sp>
      <p:sp>
        <p:nvSpPr>
          <p:cNvPr id="28" name="Rectangle 27"/>
          <p:cNvSpPr/>
          <p:nvPr/>
        </p:nvSpPr>
        <p:spPr>
          <a:xfrm>
            <a:off x="1" y="3956849"/>
            <a:ext cx="4770437" cy="918210"/>
          </a:xfrm>
          <a:prstGeom prst="rect">
            <a:avLst/>
          </a:prstGeom>
          <a:solidFill>
            <a:srgbClr val="762F89"/>
          </a:solidFill>
          <a:ln w="25400" cap="flat" cmpd="sng" algn="ctr">
            <a:noFill/>
            <a:prstDash val="solid"/>
          </a:ln>
          <a:effectLst/>
        </p:spPr>
        <p:txBody>
          <a:bodyPr lIns="182880" rIns="182880"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Más </a:t>
            </a:r>
            <a:r>
              <a:rPr kumimoji="0" lang="en-US" sz="2000" b="1" i="0" u="none" strike="noStrike" kern="1200" cap="none" spc="0" normalizeH="0" baseline="0" noProof="0" dirty="0" err="1">
                <a:ln>
                  <a:noFill/>
                </a:ln>
                <a:solidFill>
                  <a:srgbClr val="FFFFFF"/>
                </a:solidFill>
                <a:effectLst/>
                <a:uLnTx/>
                <a:uFillTx/>
                <a:latin typeface="Segoe UI Semibold" charset="0"/>
                <a:ea typeface="Segoe UI Semibold" charset="0"/>
                <a:cs typeface="Segoe UI Semibold" charset="0"/>
              </a:rPr>
              <a:t>rápido</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a:t>
            </a:r>
            <a:r>
              <a:rPr lang="en-US" sz="2000" dirty="0">
                <a:solidFill>
                  <a:srgbClr val="FFFFFF"/>
                </a:solidFill>
                <a:latin typeface="Segoe UI Light"/>
                <a:cs typeface="Segoe UI Semibold" panose="020B0702040204020203" pitchFamily="34" charset="0"/>
              </a:rPr>
              <a:t>que el </a:t>
            </a:r>
          </a:p>
          <a:p>
            <a:pPr marL="0" marR="0" lvl="0" indent="0" algn="ctr" defTabSz="121898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Light"/>
                <a:cs typeface="Segoe UI Semibold" panose="020B0702040204020203" pitchFamily="34" charset="0"/>
              </a:rPr>
              <a:t>boom de Internet </a:t>
            </a:r>
            <a:r>
              <a:rPr lang="en-US" sz="2000" dirty="0" err="1">
                <a:solidFill>
                  <a:srgbClr val="FFFFFF"/>
                </a:solidFill>
                <a:latin typeface="Segoe UI Light"/>
                <a:cs typeface="Segoe UI Semibold" panose="020B0702040204020203" pitchFamily="34" charset="0"/>
              </a:rPr>
              <a:t>en</a:t>
            </a:r>
            <a:r>
              <a:rPr lang="en-US" sz="2000" dirty="0">
                <a:solidFill>
                  <a:srgbClr val="FFFFFF"/>
                </a:solidFill>
                <a:latin typeface="Segoe UI Light"/>
                <a:cs typeface="Segoe UI Semibold" panose="020B0702040204020203" pitchFamily="34" charset="0"/>
              </a:rPr>
              <a:t> </a:t>
            </a:r>
            <a:r>
              <a:rPr lang="en-US" sz="2000" dirty="0" err="1">
                <a:solidFill>
                  <a:srgbClr val="FFFFFF"/>
                </a:solidFill>
                <a:latin typeface="Segoe UI Light"/>
                <a:cs typeface="Segoe UI Semibold" panose="020B0702040204020203" pitchFamily="34" charset="0"/>
              </a:rPr>
              <a:t>los</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90s</a:t>
            </a:r>
            <a:endParaRPr kumimoji="0" lang="en-US" sz="2000" b="0" i="0" u="none" strike="noStrike" kern="0" cap="none" spc="0" normalizeH="0" baseline="0" noProof="0" dirty="0">
              <a:ln>
                <a:noFill/>
              </a:ln>
              <a:solidFill>
                <a:srgbClr val="FFFFFF"/>
              </a:solidFill>
              <a:effectLst/>
              <a:uLnTx/>
              <a:uFillTx/>
              <a:latin typeface="Segoe UI Light"/>
              <a:ea typeface="+mn-ea"/>
              <a:cs typeface="Arial" pitchFamily="34" charset="0"/>
            </a:endParaRPr>
          </a:p>
        </p:txBody>
      </p:sp>
      <p:sp>
        <p:nvSpPr>
          <p:cNvPr id="29" name="Rectangle 28"/>
          <p:cNvSpPr/>
          <p:nvPr/>
        </p:nvSpPr>
        <p:spPr>
          <a:xfrm>
            <a:off x="2" y="2118134"/>
            <a:ext cx="4846637" cy="918210"/>
          </a:xfrm>
          <a:prstGeom prst="rect">
            <a:avLst/>
          </a:prstGeom>
          <a:solidFill>
            <a:srgbClr val="762F89"/>
          </a:solidFill>
          <a:ln w="25400" cap="flat" cmpd="sng" algn="ctr">
            <a:noFill/>
            <a:prstDash val="solid"/>
          </a:ln>
          <a:effectLst/>
        </p:spPr>
        <p:txBody>
          <a:bodyPr lIns="182880" rIns="182880"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Más </a:t>
            </a:r>
            <a:r>
              <a:rPr kumimoji="0" lang="en-US" sz="2000" b="1" i="0" u="none" strike="noStrike" kern="1200" cap="none" spc="0" normalizeH="0" baseline="0" noProof="0" dirty="0" err="1">
                <a:ln>
                  <a:noFill/>
                </a:ln>
                <a:solidFill>
                  <a:srgbClr val="FFFFFF"/>
                </a:solidFill>
                <a:effectLst/>
                <a:uLnTx/>
                <a:uFillTx/>
                <a:latin typeface="Segoe UI Semibold" charset="0"/>
                <a:ea typeface="Segoe UI Semibold" charset="0"/>
                <a:cs typeface="Segoe UI Semibold" charset="0"/>
              </a:rPr>
              <a:t>rápido</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que el </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boom del PC </a:t>
            </a:r>
            <a:r>
              <a:rPr kumimoji="0" lang="en-US" sz="2000" b="0" i="0" u="none" strike="noStrike" kern="1200" cap="none" spc="0" normalizeH="0" baseline="0" noProof="0" dirty="0" err="1">
                <a:ln>
                  <a:noFill/>
                </a:ln>
                <a:solidFill>
                  <a:srgbClr val="FFFFFF"/>
                </a:solidFill>
                <a:effectLst/>
                <a:uLnTx/>
                <a:uFillTx/>
                <a:latin typeface="Segoe UI Light"/>
                <a:ea typeface="+mn-ea"/>
                <a:cs typeface="Segoe UI Semibold" panose="020B0702040204020203" pitchFamily="34" charset="0"/>
              </a:rPr>
              <a:t>en</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Light"/>
                <a:ea typeface="+mn-ea"/>
                <a:cs typeface="Segoe UI Semibold" panose="020B0702040204020203" pitchFamily="34" charset="0"/>
              </a:rPr>
              <a:t>los</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80s</a:t>
            </a:r>
            <a:endParaRPr kumimoji="0" lang="en-US" sz="2000" b="0" i="0" u="none" strike="noStrike" kern="0" cap="none" spc="0" normalizeH="0" baseline="0" noProof="0" dirty="0">
              <a:ln>
                <a:noFill/>
              </a:ln>
              <a:solidFill>
                <a:srgbClr val="FFFFFF"/>
              </a:solidFill>
              <a:effectLst/>
              <a:uLnTx/>
              <a:uFillTx/>
              <a:latin typeface="Segoe UI Light"/>
              <a:ea typeface="+mn-ea"/>
              <a:cs typeface="Arial" pitchFamily="34" charset="0"/>
            </a:endParaRPr>
          </a:p>
        </p:txBody>
      </p:sp>
      <p:sp>
        <p:nvSpPr>
          <p:cNvPr id="50" name="Rectangle 49"/>
          <p:cNvSpPr/>
          <p:nvPr/>
        </p:nvSpPr>
        <p:spPr>
          <a:xfrm>
            <a:off x="7492951" y="3027040"/>
            <a:ext cx="4699049" cy="918210"/>
          </a:xfrm>
          <a:prstGeom prst="rect">
            <a:avLst/>
          </a:prstGeom>
          <a:solidFill>
            <a:srgbClr val="51205E"/>
          </a:solidFill>
          <a:ln w="25400" cap="flat" cmpd="sng" algn="ctr">
            <a:noFill/>
            <a:prstDash val="solid"/>
          </a:ln>
          <a:effectLst/>
        </p:spPr>
        <p:txBody>
          <a:bodyPr lIns="182880" rIns="182880" rtlCol="0" anchor="ctr"/>
          <a:lstStyle/>
          <a:p>
            <a:pPr marL="0" marR="0" lvl="0" indent="0" algn="ctr" defTabSz="931710" rtl="0" eaLnBrk="1" fontAlgn="auto" latinLnBrk="0" hangingPunct="1">
              <a:lnSpc>
                <a:spcPct val="100000"/>
              </a:lnSpc>
              <a:spcBef>
                <a:spcPct val="20000"/>
              </a:spcBef>
              <a:spcAft>
                <a:spcPts val="0"/>
              </a:spcAft>
              <a:buClr>
                <a:srgbClr val="3C3C3C"/>
              </a:buClr>
              <a:buSzPct val="100000"/>
              <a:buFontTx/>
              <a:buNone/>
              <a:tabLst/>
              <a:defRPr/>
            </a:pPr>
            <a:r>
              <a:rPr kumimoji="0" lang="en-US" sz="2000" b="1" i="0" u="none" strike="noStrike" kern="1200" cap="none" spc="-10" normalizeH="0" baseline="0" noProof="0" dirty="0">
                <a:ln>
                  <a:noFill/>
                </a:ln>
                <a:solidFill>
                  <a:srgbClr val="FFFFFF"/>
                </a:solidFill>
                <a:effectLst/>
                <a:uLnTx/>
                <a:uFillTx/>
                <a:latin typeface="Segoe UI Semibold" charset="0"/>
                <a:ea typeface="Segoe UI Semibold" charset="0"/>
                <a:cs typeface="Segoe UI Semibold" charset="0"/>
              </a:rPr>
              <a:t>Más </a:t>
            </a:r>
            <a:r>
              <a:rPr kumimoji="0" lang="en-US" sz="2000" b="1" i="0" u="none" strike="noStrike" kern="1200" cap="none" spc="-10" normalizeH="0" baseline="0" noProof="0" dirty="0" err="1">
                <a:ln>
                  <a:noFill/>
                </a:ln>
                <a:solidFill>
                  <a:srgbClr val="FFFFFF"/>
                </a:solidFill>
                <a:effectLst/>
                <a:uLnTx/>
                <a:uFillTx/>
                <a:latin typeface="Segoe UI Semibold" charset="0"/>
                <a:ea typeface="Segoe UI Semibold" charset="0"/>
                <a:cs typeface="Segoe UI Semibold" charset="0"/>
              </a:rPr>
              <a:t>rápido</a:t>
            </a:r>
            <a:r>
              <a:rPr kumimoji="0" lang="en-US" sz="2000" b="0" i="0" u="none" strike="noStrike" kern="1200" cap="none" spc="-30" normalizeH="0" baseline="0" noProof="0" dirty="0">
                <a:ln>
                  <a:noFill/>
                </a:ln>
                <a:solidFill>
                  <a:srgbClr val="FFFFFF"/>
                </a:solidFill>
                <a:effectLst/>
                <a:uLnTx/>
                <a:uFillTx/>
                <a:latin typeface="Segoe UI Light"/>
                <a:ea typeface="+mn-ea"/>
                <a:cs typeface="Segoe UI Semibold" panose="020B0702040204020203" pitchFamily="34" charset="0"/>
              </a:rPr>
              <a:t> </a:t>
            </a:r>
            <a:r>
              <a:rPr lang="en-US" sz="2000" spc="-30" dirty="0">
                <a:solidFill>
                  <a:srgbClr val="FFFFFF"/>
                </a:solidFill>
                <a:latin typeface="Segoe UI Light"/>
                <a:cs typeface="Segoe UI Semibold" panose="020B0702040204020203" pitchFamily="34" charset="0"/>
              </a:rPr>
              <a:t>que la </a:t>
            </a:r>
            <a:r>
              <a:rPr lang="en-US" sz="2000" spc="-30" dirty="0" err="1">
                <a:solidFill>
                  <a:srgbClr val="FFFFFF"/>
                </a:solidFill>
                <a:latin typeface="Segoe UI Light"/>
                <a:cs typeface="Segoe UI Semibold" panose="020B0702040204020203" pitchFamily="34" charset="0"/>
              </a:rPr>
              <a:t>reciente</a:t>
            </a:r>
            <a:r>
              <a:rPr lang="en-US" sz="2000" spc="-30" dirty="0">
                <a:solidFill>
                  <a:srgbClr val="FFFFFF"/>
                </a:solidFill>
                <a:latin typeface="Segoe UI Light"/>
                <a:cs typeface="Segoe UI Semibold" panose="020B0702040204020203" pitchFamily="34" charset="0"/>
              </a:rPr>
              <a:t> explosion de las </a:t>
            </a:r>
            <a:r>
              <a:rPr lang="en-US" sz="2000" spc="-30" dirty="0" err="1">
                <a:solidFill>
                  <a:srgbClr val="FFFFFF"/>
                </a:solidFill>
                <a:latin typeface="Segoe UI Light"/>
                <a:cs typeface="Segoe UI Semibold" panose="020B0702040204020203" pitchFamily="34" charset="0"/>
              </a:rPr>
              <a:t>redes</a:t>
            </a:r>
            <a:r>
              <a:rPr lang="en-US" sz="2000" spc="-30" dirty="0">
                <a:solidFill>
                  <a:srgbClr val="FFFFFF"/>
                </a:solidFill>
                <a:latin typeface="Segoe UI Light"/>
                <a:cs typeface="Segoe UI Semibold" panose="020B0702040204020203" pitchFamily="34" charset="0"/>
              </a:rPr>
              <a:t> </a:t>
            </a:r>
            <a:r>
              <a:rPr lang="en-US" sz="2000" spc="-30" dirty="0" err="1">
                <a:solidFill>
                  <a:srgbClr val="FFFFFF"/>
                </a:solidFill>
                <a:latin typeface="Segoe UI Light"/>
                <a:cs typeface="Segoe UI Semibold" panose="020B0702040204020203" pitchFamily="34" charset="0"/>
              </a:rPr>
              <a:t>sociales</a:t>
            </a:r>
            <a:r>
              <a:rPr lang="en-US" sz="2000" spc="-30" dirty="0">
                <a:solidFill>
                  <a:srgbClr val="FFFFFF"/>
                </a:solidFill>
                <a:latin typeface="Segoe UI Light"/>
                <a:cs typeface="Segoe UI Semibold" panose="020B0702040204020203" pitchFamily="34" charset="0"/>
              </a:rPr>
              <a:t> </a:t>
            </a:r>
            <a:endParaRPr kumimoji="0" lang="en-US" sz="2000" b="0" i="0" u="none" strike="noStrike" kern="1200" cap="none" spc="-30" normalizeH="0" baseline="0" noProof="0" dirty="0">
              <a:ln>
                <a:noFill/>
              </a:ln>
              <a:solidFill>
                <a:srgbClr val="FFFFFF"/>
              </a:solidFill>
              <a:effectLst/>
              <a:uLnTx/>
              <a:uFillTx/>
              <a:latin typeface="Segoe UI Light"/>
              <a:ea typeface="+mn-ea"/>
              <a:cs typeface="Segoe UI Semibold" panose="020B0702040204020203" pitchFamily="34" charset="0"/>
            </a:endParaRPr>
          </a:p>
        </p:txBody>
      </p:sp>
      <p:sp>
        <p:nvSpPr>
          <p:cNvPr id="53" name="TextBox 5"/>
          <p:cNvSpPr txBox="1"/>
          <p:nvPr/>
        </p:nvSpPr>
        <p:spPr>
          <a:xfrm>
            <a:off x="0" y="6206617"/>
            <a:ext cx="2199833" cy="664797"/>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Source: Flurry Analytics (</a:t>
            </a: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hlinkClick r:id="rId3"/>
              </a:rPr>
              <a:t>link</a:t>
            </a: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t>
            </a:r>
          </a:p>
        </p:txBody>
      </p:sp>
      <p:pic>
        <p:nvPicPr>
          <p:cNvPr id="4" name="Picture 3"/>
          <p:cNvPicPr>
            <a:picLocks noChangeAspect="1"/>
          </p:cNvPicPr>
          <p:nvPr/>
        </p:nvPicPr>
        <p:blipFill rotWithShape="1">
          <a:blip r:embed="rId4"/>
          <a:srcRect b="22647"/>
          <a:stretch/>
        </p:blipFill>
        <p:spPr>
          <a:xfrm>
            <a:off x="3461930" y="1603613"/>
            <a:ext cx="4724809" cy="5253428"/>
          </a:xfrm>
          <a:prstGeom prst="rect">
            <a:avLst/>
          </a:prstGeom>
        </p:spPr>
      </p:pic>
    </p:spTree>
    <p:extLst>
      <p:ext uri="{BB962C8B-B14F-4D97-AF65-F5344CB8AC3E}">
        <p14:creationId xmlns:p14="http://schemas.microsoft.com/office/powerpoint/2010/main" val="1625830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1+#ppt_w/2"/>
                                          </p:val>
                                        </p:tav>
                                        <p:tav tm="100000">
                                          <p:val>
                                            <p:strVal val="#ppt_x"/>
                                          </p:val>
                                        </p:tav>
                                      </p:tavLst>
                                    </p:anim>
                                    <p:anim calcmode="lin" valueType="num">
                                      <p:cBhvr additive="base">
                                        <p:cTn id="18" dur="500" fill="hold"/>
                                        <p:tgtEl>
                                          <p:spTgt spid="5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err="1"/>
              <a:t>Nombre</a:t>
            </a:r>
            <a:endParaRPr lang="en-US" dirty="0"/>
          </a:p>
          <a:p>
            <a:r>
              <a:rPr lang="en-US" dirty="0"/>
              <a:t>Twitter</a:t>
            </a:r>
          </a:p>
          <a:p>
            <a:r>
              <a:rPr lang="en-US" dirty="0" err="1"/>
              <a:t>Título</a:t>
            </a:r>
            <a:endParaRPr lang="en-US" dirty="0"/>
          </a:p>
        </p:txBody>
      </p:sp>
      <p:sp>
        <p:nvSpPr>
          <p:cNvPr id="3" name="Title 2"/>
          <p:cNvSpPr>
            <a:spLocks noGrp="1"/>
          </p:cNvSpPr>
          <p:nvPr>
            <p:ph type="title"/>
          </p:nvPr>
        </p:nvSpPr>
        <p:spPr/>
        <p:txBody>
          <a:bodyPr/>
          <a:lstStyle/>
          <a:p>
            <a:r>
              <a:rPr lang="en-US" dirty="0"/>
              <a:t>Desarrollo </a:t>
            </a:r>
            <a:r>
              <a:rPr lang="en-US" dirty="0" err="1"/>
              <a:t>nativo</a:t>
            </a:r>
            <a:r>
              <a:rPr lang="en-US" dirty="0"/>
              <a:t> iOS &amp; Android </a:t>
            </a:r>
            <a:br>
              <a:rPr lang="en-US" dirty="0"/>
            </a:br>
            <a:r>
              <a:rPr lang="en-US" dirty="0"/>
              <a:t>con Xamarin</a:t>
            </a:r>
          </a:p>
        </p:txBody>
      </p:sp>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dirty="0"/>
              <a:t>Xamarin – </a:t>
            </a:r>
            <a:r>
              <a:rPr lang="en-US" sz="4000" dirty="0" err="1"/>
              <a:t>Solución</a:t>
            </a:r>
            <a:r>
              <a:rPr lang="en-US" sz="4000" dirty="0"/>
              <a:t> </a:t>
            </a:r>
            <a:r>
              <a:rPr lang="en-US" sz="4000" dirty="0" err="1"/>
              <a:t>completa</a:t>
            </a:r>
            <a:r>
              <a:rPr lang="en-US" sz="4000" dirty="0"/>
              <a:t> para el Desarrollo </a:t>
            </a:r>
            <a:r>
              <a:rPr lang="en-US" sz="4000" dirty="0" err="1"/>
              <a:t>móvil</a:t>
            </a:r>
            <a:endParaRPr lang="en-US" sz="40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err="1">
                <a:gradFill>
                  <a:gsLst>
                    <a:gs pos="2917">
                      <a:schemeClr val="tx1"/>
                    </a:gs>
                    <a:gs pos="30000">
                      <a:schemeClr val="tx1"/>
                    </a:gs>
                  </a:gsLst>
                  <a:lin ang="5400000" scaled="0"/>
                </a:gradFill>
              </a:rPr>
              <a:t>Desarrollar</a:t>
            </a:r>
            <a:endParaRPr lang="en-US" sz="2400" kern="0" dirty="0">
              <a:gradFill>
                <a:gsLst>
                  <a:gs pos="2917">
                    <a:schemeClr val="tx1"/>
                  </a:gs>
                  <a:gs pos="30000">
                    <a:schemeClr val="tx1"/>
                  </a:gs>
                </a:gsLst>
                <a:lin ang="5400000" scaled="0"/>
              </a:gradFill>
            </a:endParaRP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err="1">
                <a:gradFill>
                  <a:gsLst>
                    <a:gs pos="2917">
                      <a:schemeClr val="tx1"/>
                    </a:gs>
                    <a:gs pos="30000">
                      <a:schemeClr val="tx1"/>
                    </a:gs>
                  </a:gsLst>
                  <a:lin ang="5400000" scaled="0"/>
                </a:gradFill>
              </a:rPr>
              <a:t>Distribuir</a:t>
            </a:r>
            <a:endParaRPr lang="en-US" sz="2400" kern="0" dirty="0">
              <a:gradFill>
                <a:gsLst>
                  <a:gs pos="2917">
                    <a:schemeClr val="tx1"/>
                  </a:gs>
                  <a:gs pos="30000">
                    <a:schemeClr val="tx1"/>
                  </a:gs>
                </a:gsLst>
                <a:lin ang="5400000" scaled="0"/>
              </a:gradFill>
            </a:endParaRP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err="1">
                <a:gradFill>
                  <a:gsLst>
                    <a:gs pos="2917">
                      <a:schemeClr val="tx1"/>
                    </a:gs>
                    <a:gs pos="30000">
                      <a:schemeClr val="tx1"/>
                    </a:gs>
                  </a:gsLst>
                  <a:lin ang="5400000" scaled="0"/>
                </a:gradFill>
              </a:rPr>
              <a:t>Monitorear</a:t>
            </a:r>
            <a:endParaRPr lang="en-US" sz="2400" kern="0" dirty="0">
              <a:gradFill>
                <a:gsLst>
                  <a:gs pos="2917">
                    <a:schemeClr val="tx1"/>
                  </a:gs>
                  <a:gs pos="30000">
                    <a:schemeClr val="tx1"/>
                  </a:gs>
                </a:gsLst>
                <a:lin ang="5400000" scaled="0"/>
              </a:gradFill>
            </a:endParaRP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2" y="3614601"/>
            <a:ext cx="12259991" cy="5468380"/>
          </a:xfrm>
          <a:prstGeom prst="rect">
            <a:avLst/>
          </a:prstGeom>
        </p:spPr>
      </p:pic>
    </p:spTree>
    <p:extLst>
      <p:ext uri="{BB962C8B-B14F-4D97-AF65-F5344CB8AC3E}">
        <p14:creationId xmlns:p14="http://schemas.microsoft.com/office/powerpoint/2010/main" val="336517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err="1"/>
              <a:t>Arquitectura</a:t>
            </a:r>
            <a:r>
              <a:rPr lang="en-US" sz="4705" dirty="0"/>
              <a:t> de Apps </a:t>
            </a:r>
            <a:r>
              <a:rPr lang="en-US" sz="4705" dirty="0" err="1"/>
              <a:t>móviles</a:t>
            </a:r>
            <a:endParaRPr lang="en-US" sz="4705" dirty="0"/>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1963</TotalTime>
  <Words>1704</Words>
  <Application>Microsoft Office PowerPoint</Application>
  <PresentationFormat>Panorámica</PresentationFormat>
  <Paragraphs>391</Paragraphs>
  <Slides>46</Slides>
  <Notes>15</Notes>
  <HiddenSlides>0</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46</vt:i4>
      </vt:variant>
    </vt:vector>
  </HeadingPairs>
  <TitlesOfParts>
    <vt:vector size="58" baseType="lpstr">
      <vt:lpstr>Arial</vt:lpstr>
      <vt:lpstr>Calibri</vt:lpstr>
      <vt:lpstr>Consolas</vt:lpstr>
      <vt:lpstr>Helvetica</vt:lpstr>
      <vt:lpstr>Helvetica Light</vt:lpstr>
      <vt:lpstr>Open Sans</vt:lpstr>
      <vt:lpstr>Segoe UI</vt:lpstr>
      <vt:lpstr>Segoe UI Light</vt:lpstr>
      <vt:lpstr>Segoe UI Semibold</vt:lpstr>
      <vt:lpstr>Segoe UI Semilight</vt:lpstr>
      <vt:lpstr>Wingdings</vt:lpstr>
      <vt:lpstr>5-30629_Build_Template_WHITE</vt:lpstr>
      <vt:lpstr>Presentación de PowerPoint</vt:lpstr>
      <vt:lpstr>Javier Suárez Ruiz</vt:lpstr>
      <vt:lpstr>Agenda</vt:lpstr>
      <vt:lpstr>Presentación de PowerPoint</vt:lpstr>
      <vt:lpstr>Presentación de PowerPoint</vt:lpstr>
      <vt:lpstr>El triunfo de la movilidad, una realidad</vt:lpstr>
      <vt:lpstr>Desarrollo nativo iOS &amp; Android  con Xamarin</vt:lpstr>
      <vt:lpstr>Xamarin – Solución completa para el Desarrollo móvil</vt:lpstr>
      <vt:lpstr>Presentación de PowerPoint</vt:lpstr>
      <vt:lpstr>El enfoque Silo</vt:lpstr>
      <vt:lpstr>Escribe una vez, corre en todo</vt:lpstr>
      <vt:lpstr>El enfoque de Xamarin</vt:lpstr>
      <vt:lpstr>Windows APIs</vt:lpstr>
      <vt:lpstr>iOS – 100% convergencia APIs</vt:lpstr>
      <vt:lpstr>Android – 100% convergencia APIs</vt:lpstr>
      <vt:lpstr>Rendimiento nativo</vt:lpstr>
      <vt:lpstr>Cualquier cosa que puedas hacer con Objective-C, Swift, o Java se puede hacer con C# y Visual Studio con Xamarin.</vt:lpstr>
      <vt:lpstr>✓Siempre al día</vt:lpstr>
      <vt:lpstr>Experiencia de Desarrollo</vt:lpstr>
      <vt:lpstr>Xamarin se incluye con Visual Studio</vt:lpstr>
      <vt:lpstr>Presentación de PowerPoint</vt:lpstr>
      <vt:lpstr>Integración con Visual Studio</vt:lpstr>
      <vt:lpstr>El diseñador Android</vt:lpstr>
      <vt:lpstr>Emuladores Android Hyper-V para PC</vt:lpstr>
      <vt:lpstr>El diseñador Xamarin para iOS</vt:lpstr>
      <vt:lpstr>Visual Studio iOS Simulator Remoting</vt:lpstr>
      <vt:lpstr>Xamarin Studio – Mac</vt:lpstr>
      <vt:lpstr>Open Source – open.xamarin.com</vt:lpstr>
      <vt:lpstr>Compartiendo código</vt:lpstr>
      <vt:lpstr>Portable Class Libraries</vt:lpstr>
      <vt:lpstr>NuGet</vt:lpstr>
      <vt:lpstr>Proyectos compartidos</vt:lpstr>
      <vt:lpstr>Estadísticas de código compartido</vt:lpstr>
      <vt:lpstr>Presentación de PowerPoint</vt:lpstr>
      <vt:lpstr>Presentación de PowerPoint</vt:lpstr>
      <vt:lpstr>Presentación de PowerPoint</vt:lpstr>
      <vt:lpstr>Código específico de plataforma</vt:lpstr>
      <vt:lpstr>Presentación de PowerPoint</vt:lpstr>
      <vt:lpstr>Plugins para Xamarin</vt:lpstr>
      <vt:lpstr>Presentación de PowerPoint</vt:lpstr>
      <vt:lpstr>La propuesta de valor de Xamarin</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117</cp:revision>
  <dcterms:created xsi:type="dcterms:W3CDTF">2015-05-05T21:43:30Z</dcterms:created>
  <dcterms:modified xsi:type="dcterms:W3CDTF">2017-04-07T18:43:27Z</dcterms:modified>
</cp:coreProperties>
</file>